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58" r:id="rId4"/>
    <p:sldId id="273" r:id="rId5"/>
    <p:sldId id="274" r:id="rId6"/>
    <p:sldId id="281" r:id="rId7"/>
    <p:sldId id="279" r:id="rId8"/>
    <p:sldId id="275" r:id="rId9"/>
    <p:sldId id="280" r:id="rId10"/>
    <p:sldId id="276" r:id="rId11"/>
    <p:sldId id="277"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E5D0B-D58E-4C6A-8BB0-36A2EB9A07F8}" v="4" dt="2023-02-13T11:01:33.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864" autoAdjust="0"/>
  </p:normalViewPr>
  <p:slideViewPr>
    <p:cSldViewPr snapToGrid="0">
      <p:cViewPr varScale="1">
        <p:scale>
          <a:sx n="62" d="100"/>
          <a:sy n="62" d="100"/>
        </p:scale>
        <p:origin x="148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Rops" userId="8624c061-8067-4c7b-b447-09184c086c00" providerId="ADAL" clId="{C68DC834-591C-4FA0-AC25-E27DB6360D60}"/>
    <pc:docChg chg="modSld">
      <pc:chgData name="Karin Rops" userId="8624c061-8067-4c7b-b447-09184c086c00" providerId="ADAL" clId="{C68DC834-591C-4FA0-AC25-E27DB6360D60}" dt="2023-02-14T09:26:01.814" v="5" actId="1076"/>
      <pc:docMkLst>
        <pc:docMk/>
      </pc:docMkLst>
      <pc:sldChg chg="modSp mod">
        <pc:chgData name="Karin Rops" userId="8624c061-8067-4c7b-b447-09184c086c00" providerId="ADAL" clId="{C68DC834-591C-4FA0-AC25-E27DB6360D60}" dt="2023-02-14T09:26:01.814" v="5" actId="1076"/>
        <pc:sldMkLst>
          <pc:docMk/>
          <pc:sldMk cId="2235564882" sldId="258"/>
        </pc:sldMkLst>
        <pc:picChg chg="mod">
          <ac:chgData name="Karin Rops" userId="8624c061-8067-4c7b-b447-09184c086c00" providerId="ADAL" clId="{C68DC834-591C-4FA0-AC25-E27DB6360D60}" dt="2023-02-14T09:26:01.814" v="5" actId="1076"/>
          <ac:picMkLst>
            <pc:docMk/>
            <pc:sldMk cId="2235564882" sldId="258"/>
            <ac:picMk id="5" creationId="{54146720-2E92-2B91-24AE-551DB443CC22}"/>
          </ac:picMkLst>
        </pc:picChg>
        <pc:picChg chg="mod">
          <ac:chgData name="Karin Rops" userId="8624c061-8067-4c7b-b447-09184c086c00" providerId="ADAL" clId="{C68DC834-591C-4FA0-AC25-E27DB6360D60}" dt="2023-02-14T09:25:52.596" v="3" actId="1076"/>
          <ac:picMkLst>
            <pc:docMk/>
            <pc:sldMk cId="2235564882" sldId="258"/>
            <ac:picMk id="7" creationId="{F9304BDF-FBF8-9D0D-A8A4-6BD0D9022B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12C6B-9C8E-4B5D-8BD0-BF1B4BC31B5A}" type="datetimeFigureOut">
              <a:rPr lang="nl-NL" smtClean="0"/>
              <a:t>14-2-2023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10CAE-957C-48CC-A3B1-8AADDB92E4DC}" type="slidenum">
              <a:rPr lang="nl-NL" smtClean="0"/>
              <a:t>‹nr.›</a:t>
            </a:fld>
            <a:endParaRPr lang="nl-NL"/>
          </a:p>
        </p:txBody>
      </p:sp>
    </p:spTree>
    <p:extLst>
      <p:ext uri="{BB962C8B-B14F-4D97-AF65-F5344CB8AC3E}">
        <p14:creationId xmlns:p14="http://schemas.microsoft.com/office/powerpoint/2010/main" val="234864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3</a:t>
            </a:fld>
            <a:endParaRPr lang="nl-NL"/>
          </a:p>
        </p:txBody>
      </p:sp>
    </p:spTree>
    <p:extLst>
      <p:ext uri="{BB962C8B-B14F-4D97-AF65-F5344CB8AC3E}">
        <p14:creationId xmlns:p14="http://schemas.microsoft.com/office/powerpoint/2010/main" val="383293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dirty="0"/>
                  <a:t>Oppervlakte</a:t>
                </a:r>
                <a:r>
                  <a:rPr lang="nl-NL" baseline="0" dirty="0"/>
                  <a:t> van cirkel </a:t>
                </a:r>
                <a:r>
                  <a:rPr lang="nl-NL" dirty="0"/>
                  <a:t> </a:t>
                </a:r>
                <a14:m>
                  <m:oMath xmlns:m="http://schemas.openxmlformats.org/officeDocument/2006/math">
                    <m:r>
                      <m:rPr>
                        <m:sty m:val="p"/>
                      </m:rPr>
                      <a:rPr lang="el-GR" i="1" smtClean="0">
                        <a:latin typeface="Cambria Math" panose="02040503050406030204" pitchFamily="18" charset="0"/>
                      </a:rPr>
                      <m:t>π</m:t>
                    </m:r>
                  </m:oMath>
                </a14:m>
                <a:r>
                  <a:rPr lang="nl-NL" dirty="0"/>
                  <a:t> x d</a:t>
                </a:r>
                <a:r>
                  <a:rPr lang="nl-NL" baseline="0" dirty="0"/>
                  <a:t> x d : 4</a:t>
                </a:r>
              </a:p>
              <a:p>
                <a:endParaRPr lang="nl-NL" baseline="0" dirty="0"/>
              </a:p>
              <a:p>
                <a:r>
                  <a:rPr lang="nl-NL" baseline="0" dirty="0"/>
                  <a:t>Oppervlakte driehoek = ½ x b x h  of b x h : 2 </a:t>
                </a:r>
                <a:endParaRPr lang="nl-NL" dirty="0"/>
              </a:p>
            </p:txBody>
          </p:sp>
        </mc:Choice>
        <mc:Fallback xmlns="">
          <p:sp>
            <p:nvSpPr>
              <p:cNvPr id="3" name="Tijdelijke aanduiding voor notities 2"/>
              <p:cNvSpPr>
                <a:spLocks noGrp="1"/>
              </p:cNvSpPr>
              <p:nvPr>
                <p:ph type="body" idx="1"/>
              </p:nvPr>
            </p:nvSpPr>
            <p:spPr/>
            <p:txBody>
              <a:bodyPr/>
              <a:lstStyle/>
              <a:p>
                <a:r>
                  <a:rPr lang="nl-NL" dirty="0"/>
                  <a:t>Oppervlakte</a:t>
                </a:r>
                <a:r>
                  <a:rPr lang="nl-NL" baseline="0" dirty="0"/>
                  <a:t> van cirkel </a:t>
                </a:r>
                <a:r>
                  <a:rPr lang="nl-NL" dirty="0"/>
                  <a:t> </a:t>
                </a:r>
                <a:r>
                  <a:rPr lang="el-GR" i="0">
                    <a:latin typeface="Cambria Math" panose="02040503050406030204" pitchFamily="18" charset="0"/>
                  </a:rPr>
                  <a:t>π</a:t>
                </a:r>
                <a:r>
                  <a:rPr lang="nl-NL" dirty="0"/>
                  <a:t> x d</a:t>
                </a:r>
                <a:r>
                  <a:rPr lang="nl-NL" baseline="0" dirty="0"/>
                  <a:t> x d : 4</a:t>
                </a:r>
              </a:p>
              <a:p>
                <a:endParaRPr lang="nl-NL" baseline="0" dirty="0"/>
              </a:p>
              <a:p>
                <a:r>
                  <a:rPr lang="nl-NL" baseline="0" dirty="0"/>
                  <a:t>Oppervlakte driehoek = ½ x b x h  of b x h : 2 </a:t>
                </a:r>
                <a:endParaRPr lang="nl-NL" dirty="0"/>
              </a:p>
            </p:txBody>
          </p:sp>
        </mc:Fallback>
      </mc:AlternateContent>
      <p:sp>
        <p:nvSpPr>
          <p:cNvPr id="4" name="Tijdelijke aanduiding voor dianummer 3"/>
          <p:cNvSpPr>
            <a:spLocks noGrp="1"/>
          </p:cNvSpPr>
          <p:nvPr>
            <p:ph type="sldNum" sz="quarter" idx="5"/>
          </p:nvPr>
        </p:nvSpPr>
        <p:spPr/>
        <p:txBody>
          <a:bodyPr/>
          <a:lstStyle/>
          <a:p>
            <a:fld id="{A3510CAE-957C-48CC-A3B1-8AADDB92E4DC}" type="slidenum">
              <a:rPr lang="nl-NL" smtClean="0"/>
              <a:t>13</a:t>
            </a:fld>
            <a:endParaRPr lang="nl-NL"/>
          </a:p>
        </p:txBody>
      </p:sp>
    </p:spTree>
    <p:extLst>
      <p:ext uri="{BB962C8B-B14F-4D97-AF65-F5344CB8AC3E}">
        <p14:creationId xmlns:p14="http://schemas.microsoft.com/office/powerpoint/2010/main" val="113909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2 van de 3 gegevens heb, kun je de derde uitrekenen. </a:t>
            </a:r>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4</a:t>
            </a:fld>
            <a:endParaRPr lang="nl-NL"/>
          </a:p>
        </p:txBody>
      </p:sp>
    </p:spTree>
    <p:extLst>
      <p:ext uri="{BB962C8B-B14F-4D97-AF65-F5344CB8AC3E}">
        <p14:creationId xmlns:p14="http://schemas.microsoft.com/office/powerpoint/2010/main" val="428139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bij een vraag altijd dat je juiste eenheid gebruik.</a:t>
            </a:r>
          </a:p>
          <a:p>
            <a:r>
              <a:rPr lang="nl-NL" dirty="0"/>
              <a:t>Wanneer ze  het antwoord minuten vragen, moet je de uren naar moeten omrekenen. Dit betekent vermenigvuldig met 60 of wanneer het antwoord van tijd in uren wordt gevraagd delen door.</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5</a:t>
            </a:fld>
            <a:endParaRPr lang="nl-NL"/>
          </a:p>
        </p:txBody>
      </p:sp>
    </p:spTree>
    <p:extLst>
      <p:ext uri="{BB962C8B-B14F-4D97-AF65-F5344CB8AC3E}">
        <p14:creationId xmlns:p14="http://schemas.microsoft.com/office/powerpoint/2010/main" val="281553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 = afstand : snelheid = 6 km : 40 km = 0, 15 uur x 60 = 9 minuten. 8.10 + 9 min. = 8:19 uur.</a:t>
            </a:r>
          </a:p>
          <a:p>
            <a:endParaRPr lang="nl-NL" dirty="0"/>
          </a:p>
          <a:p>
            <a:endParaRPr lang="nl-NL" dirty="0"/>
          </a:p>
          <a:p>
            <a:r>
              <a:rPr lang="nl-NL" dirty="0"/>
              <a:t>Lopen is 5km/uur </a:t>
            </a:r>
          </a:p>
          <a:p>
            <a:r>
              <a:rPr lang="nl-NL" dirty="0"/>
              <a:t> 6 – 2,5 km = 3,5 km : 40 km/u x 60 = 5,25 min.</a:t>
            </a:r>
          </a:p>
          <a:p>
            <a:r>
              <a:rPr lang="nl-NL" dirty="0"/>
              <a:t>2,5 km : 5 km/u  x 60 =  30 min + 10 min + 5,25 min = 45,25, min  = 45 minuten. </a:t>
            </a:r>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6</a:t>
            </a:fld>
            <a:endParaRPr lang="nl-NL"/>
          </a:p>
        </p:txBody>
      </p:sp>
    </p:spTree>
    <p:extLst>
      <p:ext uri="{BB962C8B-B14F-4D97-AF65-F5344CB8AC3E}">
        <p14:creationId xmlns:p14="http://schemas.microsoft.com/office/powerpoint/2010/main" val="149887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7</a:t>
            </a:fld>
            <a:endParaRPr lang="nl-NL"/>
          </a:p>
        </p:txBody>
      </p:sp>
    </p:spTree>
    <p:extLst>
      <p:ext uri="{BB962C8B-B14F-4D97-AF65-F5344CB8AC3E}">
        <p14:creationId xmlns:p14="http://schemas.microsoft.com/office/powerpoint/2010/main" val="241074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er geen eenheid bij staat  gaat het altijd om cm.  1 cm is in werkelijkheid 500.000 cm </a:t>
            </a:r>
          </a:p>
          <a:p>
            <a:r>
              <a:rPr lang="nl-NL" dirty="0"/>
              <a:t>Is het een ander eenheid, dat staat dit erbij vermeld </a:t>
            </a:r>
          </a:p>
          <a:p>
            <a:pPr fontAlgn="base"/>
            <a:r>
              <a:rPr lang="nl-NL" b="1" dirty="0">
                <a:effectLst/>
                <a:latin typeface="poppins" panose="00000500000000000000" pitchFamily="2" charset="0"/>
              </a:rPr>
              <a:t>Rekenen met schaal</a:t>
            </a:r>
          </a:p>
          <a:p>
            <a:pPr algn="l" fontAlgn="base"/>
            <a:r>
              <a:rPr lang="nl-NL" b="0" i="0" dirty="0">
                <a:solidFill>
                  <a:srgbClr val="253646"/>
                </a:solidFill>
                <a:effectLst/>
                <a:latin typeface="open-sans"/>
              </a:rPr>
              <a:t>Bij schaal gaat het steeds om drie gegevens:</a:t>
            </a:r>
          </a:p>
          <a:p>
            <a:pPr algn="l" fontAlgn="base">
              <a:buFont typeface="+mj-lt"/>
              <a:buAutoNum type="arabicPeriod"/>
            </a:pPr>
            <a:r>
              <a:rPr lang="nl-NL" b="0" i="0" dirty="0">
                <a:solidFill>
                  <a:srgbClr val="253646"/>
                </a:solidFill>
                <a:effectLst/>
                <a:latin typeface="open-sans"/>
              </a:rPr>
              <a:t>de afmetingen in werkelijkheid</a:t>
            </a:r>
          </a:p>
          <a:p>
            <a:pPr algn="l" fontAlgn="base">
              <a:buFont typeface="+mj-lt"/>
              <a:buAutoNum type="arabicPeriod"/>
            </a:pPr>
            <a:r>
              <a:rPr lang="nl-NL" b="0" i="0" dirty="0">
                <a:solidFill>
                  <a:srgbClr val="253646"/>
                </a:solidFill>
                <a:effectLst/>
                <a:latin typeface="open-sans"/>
              </a:rPr>
              <a:t>de afmetingen van het model</a:t>
            </a:r>
          </a:p>
          <a:p>
            <a:pPr algn="l" fontAlgn="base">
              <a:buFont typeface="+mj-lt"/>
              <a:buAutoNum type="arabicPeriod"/>
            </a:pPr>
            <a:r>
              <a:rPr lang="nl-NL" b="0" i="0" dirty="0">
                <a:solidFill>
                  <a:srgbClr val="253646"/>
                </a:solidFill>
                <a:effectLst/>
                <a:latin typeface="open-sans"/>
              </a:rPr>
              <a:t>de verhouding tussen de afmetingen in werkelijkheid en de afmetingen van het model (hoeveel keer kleiner of groter is het model?).</a:t>
            </a:r>
          </a:p>
          <a:p>
            <a:pPr algn="l" fontAlgn="base"/>
            <a:r>
              <a:rPr lang="nl-NL" b="0" i="0" dirty="0">
                <a:solidFill>
                  <a:srgbClr val="253646"/>
                </a:solidFill>
                <a:effectLst/>
                <a:latin typeface="open-sans"/>
              </a:rPr>
              <a:t>Als je twee gegevens weet, kun je uitrekenen wat het derde gegeven is. Let op dat je steeds dezelfde lengte-eenheid gebruikt.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291784-A213-4C94-B8A2-37A67A76FE7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45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b="1" dirty="0">
                <a:effectLst/>
                <a:latin typeface="poppins" panose="00000500000000000000" pitchFamily="2" charset="0"/>
              </a:rPr>
              <a:t>Rekenen met schaal</a:t>
            </a:r>
          </a:p>
          <a:p>
            <a:pPr algn="l" fontAlgn="base"/>
            <a:r>
              <a:rPr lang="nl-NL" b="0" i="0" dirty="0">
                <a:solidFill>
                  <a:srgbClr val="253646"/>
                </a:solidFill>
                <a:effectLst/>
                <a:latin typeface="open-sans"/>
              </a:rPr>
              <a:t>Bij schaal gaat het steeds om drie gegevens:</a:t>
            </a:r>
          </a:p>
          <a:p>
            <a:pPr algn="l" fontAlgn="base">
              <a:buFont typeface="+mj-lt"/>
              <a:buAutoNum type="arabicPeriod"/>
            </a:pPr>
            <a:r>
              <a:rPr lang="nl-NL" b="0" i="0" dirty="0">
                <a:solidFill>
                  <a:srgbClr val="253646"/>
                </a:solidFill>
                <a:effectLst/>
                <a:latin typeface="open-sans"/>
              </a:rPr>
              <a:t>de afmetingen in werkelijkheid</a:t>
            </a:r>
          </a:p>
          <a:p>
            <a:pPr algn="l" fontAlgn="base">
              <a:buFont typeface="+mj-lt"/>
              <a:buAutoNum type="arabicPeriod"/>
            </a:pPr>
            <a:r>
              <a:rPr lang="nl-NL" b="0" i="0" dirty="0">
                <a:solidFill>
                  <a:srgbClr val="253646"/>
                </a:solidFill>
                <a:effectLst/>
                <a:latin typeface="open-sans"/>
              </a:rPr>
              <a:t>de afmetingen van het model</a:t>
            </a:r>
          </a:p>
          <a:p>
            <a:pPr algn="l" fontAlgn="base">
              <a:buFont typeface="+mj-lt"/>
              <a:buAutoNum type="arabicPeriod"/>
            </a:pPr>
            <a:r>
              <a:rPr lang="nl-NL" b="0" i="0" dirty="0">
                <a:solidFill>
                  <a:srgbClr val="253646"/>
                </a:solidFill>
                <a:effectLst/>
                <a:latin typeface="open-sans"/>
              </a:rPr>
              <a:t>de verhouding tussen de afmetingen in werkelijkheid en de afmetingen van het model (hoeveel keer kleiner of groter is het model?).</a:t>
            </a:r>
          </a:p>
          <a:p>
            <a:pPr algn="l" fontAlgn="base"/>
            <a:r>
              <a:rPr lang="nl-NL" b="0" i="0" dirty="0">
                <a:solidFill>
                  <a:srgbClr val="253646"/>
                </a:solidFill>
                <a:effectLst/>
                <a:latin typeface="open-sans"/>
              </a:rPr>
              <a:t>Als je twee gegevens weet, kun je uitrekenen wat het derde gegeven is. Let op dat je steeds dezelfde lengte-eenheid gebruikt.</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9</a:t>
            </a:fld>
            <a:endParaRPr lang="nl-NL"/>
          </a:p>
        </p:txBody>
      </p:sp>
    </p:spTree>
    <p:extLst>
      <p:ext uri="{BB962C8B-B14F-4D97-AF65-F5344CB8AC3E}">
        <p14:creationId xmlns:p14="http://schemas.microsoft.com/office/powerpoint/2010/main" val="93513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dit berekent altijd zorgen dat de eenheden hetzelfde zijn.</a:t>
            </a:r>
          </a:p>
          <a:p>
            <a:r>
              <a:rPr lang="nl-NL" dirty="0"/>
              <a:t>Tip: wanneer er verschillende eenheden zijn, kijk dan eerst in welke eenheid de uitkomst moet zijn en ga dan de soms uitrekenen. Voorbeeld je moet oppervlakte van studentenkamer uitrekenen en  lengte is 800 cm en breedte is 5 meter. Wat is de oppervlakte in cm = l x b = 800 x 500 cm ( 5m) = 400.000 cm2 </a:t>
            </a:r>
          </a:p>
          <a:p>
            <a:endParaRPr lang="nl-NL" dirty="0"/>
          </a:p>
        </p:txBody>
      </p:sp>
      <p:sp>
        <p:nvSpPr>
          <p:cNvPr id="4" name="Tijdelijke aanduiding voor dianummer 3"/>
          <p:cNvSpPr>
            <a:spLocks noGrp="1"/>
          </p:cNvSpPr>
          <p:nvPr>
            <p:ph type="sldNum" sz="quarter" idx="5"/>
          </p:nvPr>
        </p:nvSpPr>
        <p:spPr/>
        <p:txBody>
          <a:bodyPr/>
          <a:lstStyle/>
          <a:p>
            <a:fld id="{A3510CAE-957C-48CC-A3B1-8AADDB92E4DC}" type="slidenum">
              <a:rPr lang="nl-NL" smtClean="0"/>
              <a:t>11</a:t>
            </a:fld>
            <a:endParaRPr lang="nl-NL"/>
          </a:p>
        </p:txBody>
      </p:sp>
    </p:spTree>
    <p:extLst>
      <p:ext uri="{BB962C8B-B14F-4D97-AF65-F5344CB8AC3E}">
        <p14:creationId xmlns:p14="http://schemas.microsoft.com/office/powerpoint/2010/main" val="34396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r>
                  <a:rPr lang="nl-NL" dirty="0"/>
                  <a:t>Wanneer de diameter weet gebruik </a:t>
                </a:r>
                <a14:m>
                  <m:oMath xmlns:m="http://schemas.openxmlformats.org/officeDocument/2006/math">
                    <m:r>
                      <m:rPr>
                        <m:sty m:val="p"/>
                      </m:rPr>
                      <a:rPr lang="el-GR" i="1" smtClean="0">
                        <a:latin typeface="Cambria Math" panose="02040503050406030204" pitchFamily="18" charset="0"/>
                      </a:rPr>
                      <m:t>π</m:t>
                    </m:r>
                  </m:oMath>
                </a14:m>
                <a:r>
                  <a:rPr lang="nl-NL" dirty="0"/>
                  <a:t> x d (diameter) Wanneer je de straal weet </a:t>
                </a:r>
                <a14:m>
                  <m:oMath xmlns:m="http://schemas.openxmlformats.org/officeDocument/2006/math">
                    <m:r>
                      <m:rPr>
                        <m:sty m:val="p"/>
                      </m:rPr>
                      <a:rPr lang="el-GR" i="1" smtClean="0">
                        <a:latin typeface="Cambria Math" panose="02040503050406030204" pitchFamily="18" charset="0"/>
                      </a:rPr>
                      <m:t>π</m:t>
                    </m:r>
                  </m:oMath>
                </a14:m>
                <a:r>
                  <a:rPr lang="nl-NL" dirty="0"/>
                  <a:t> x 2 x r ( = straal)=</a:t>
                </a:r>
                <a:r>
                  <a:rPr lang="nl-NL" baseline="0" dirty="0"/>
                  <a:t> </a:t>
                </a:r>
              </a:p>
              <a:p>
                <a:endParaRPr lang="nl-NL" baseline="0" dirty="0"/>
              </a:p>
              <a:p>
                <a:r>
                  <a:rPr lang="nl-NL" baseline="0" dirty="0"/>
                  <a:t>Zwembad heeft straal van 2,5 meter. Dit betekent dat de diameter 5 meter is, omdat diameter 2 x de straal is.</a:t>
                </a:r>
              </a:p>
              <a:p>
                <a:r>
                  <a:rPr lang="nl-NL" baseline="0" dirty="0"/>
                  <a:t>Omtrek </a:t>
                </a:r>
                <a14:m>
                  <m:oMath xmlns:m="http://schemas.openxmlformats.org/officeDocument/2006/math">
                    <m:r>
                      <m:rPr>
                        <m:sty m:val="p"/>
                      </m:rPr>
                      <a:rPr lang="el-GR" i="1" smtClean="0">
                        <a:latin typeface="Cambria Math" panose="02040503050406030204" pitchFamily="18" charset="0"/>
                      </a:rPr>
                      <m:t>π</m:t>
                    </m:r>
                  </m:oMath>
                </a14:m>
                <a:r>
                  <a:rPr lang="nl-NL" dirty="0"/>
                  <a:t> x 2 x 2,5 m</a:t>
                </a:r>
                <a:r>
                  <a:rPr lang="nl-NL" baseline="0" dirty="0"/>
                  <a:t> = 15,71 m</a:t>
                </a:r>
                <a:endParaRPr lang="nl-NL" dirty="0"/>
              </a:p>
            </p:txBody>
          </p:sp>
        </mc:Choice>
        <mc:Fallback xmlns="">
          <p:sp>
            <p:nvSpPr>
              <p:cNvPr id="3" name="Tijdelijke aanduiding voor notities 2"/>
              <p:cNvSpPr>
                <a:spLocks noGrp="1"/>
              </p:cNvSpPr>
              <p:nvPr>
                <p:ph type="body" idx="1"/>
              </p:nvPr>
            </p:nvSpPr>
            <p:spPr/>
            <p:txBody>
              <a:bodyPr/>
              <a:lstStyle/>
              <a:p>
                <a:r>
                  <a:rPr lang="nl-NL" dirty="0"/>
                  <a:t>Wanneer de diameter weet gebruik </a:t>
                </a:r>
                <a:r>
                  <a:rPr lang="el-GR" i="0">
                    <a:latin typeface="Cambria Math" panose="02040503050406030204" pitchFamily="18" charset="0"/>
                  </a:rPr>
                  <a:t>π</a:t>
                </a:r>
                <a:r>
                  <a:rPr lang="nl-NL" dirty="0"/>
                  <a:t> x d (diameter) Wanneer je de straal weet </a:t>
                </a:r>
                <a:r>
                  <a:rPr lang="el-GR" i="0">
                    <a:latin typeface="Cambria Math" panose="02040503050406030204" pitchFamily="18" charset="0"/>
                  </a:rPr>
                  <a:t>π</a:t>
                </a:r>
                <a:r>
                  <a:rPr lang="nl-NL" dirty="0"/>
                  <a:t> x 2 x r ( = straal)=</a:t>
                </a:r>
                <a:r>
                  <a:rPr lang="nl-NL" baseline="0" dirty="0"/>
                  <a:t> </a:t>
                </a:r>
              </a:p>
              <a:p>
                <a:endParaRPr lang="nl-NL" baseline="0" dirty="0"/>
              </a:p>
              <a:p>
                <a:r>
                  <a:rPr lang="nl-NL" baseline="0" dirty="0"/>
                  <a:t>Zwembad heeft straal van 2,5 meter. Dit betekent dat de diameter 5 meter is, omdat diameter 2 x de straal is.</a:t>
                </a:r>
              </a:p>
              <a:p>
                <a:r>
                  <a:rPr lang="nl-NL" baseline="0" dirty="0"/>
                  <a:t>Omtrek </a:t>
                </a:r>
                <a:r>
                  <a:rPr lang="el-GR" i="0">
                    <a:latin typeface="Cambria Math" panose="02040503050406030204" pitchFamily="18" charset="0"/>
                  </a:rPr>
                  <a:t>π</a:t>
                </a:r>
                <a:r>
                  <a:rPr lang="nl-NL" dirty="0"/>
                  <a:t> x 2 x 2,5 m</a:t>
                </a:r>
                <a:r>
                  <a:rPr lang="nl-NL" baseline="0" dirty="0"/>
                  <a:t> = 15,71 m</a:t>
                </a:r>
                <a:endParaRPr lang="nl-NL" dirty="0"/>
              </a:p>
            </p:txBody>
          </p:sp>
        </mc:Fallback>
      </mc:AlternateContent>
      <p:sp>
        <p:nvSpPr>
          <p:cNvPr id="4" name="Tijdelijke aanduiding voor dianummer 3"/>
          <p:cNvSpPr>
            <a:spLocks noGrp="1"/>
          </p:cNvSpPr>
          <p:nvPr>
            <p:ph type="sldNum" sz="quarter" idx="5"/>
          </p:nvPr>
        </p:nvSpPr>
        <p:spPr/>
        <p:txBody>
          <a:bodyPr/>
          <a:lstStyle/>
          <a:p>
            <a:fld id="{6F291784-A213-4C94-B8A2-37A67A76FE70}" type="slidenum">
              <a:rPr lang="nl-NL" smtClean="0"/>
              <a:t>12</a:t>
            </a:fld>
            <a:endParaRPr lang="nl-NL"/>
          </a:p>
        </p:txBody>
      </p:sp>
    </p:spTree>
    <p:extLst>
      <p:ext uri="{BB962C8B-B14F-4D97-AF65-F5344CB8AC3E}">
        <p14:creationId xmlns:p14="http://schemas.microsoft.com/office/powerpoint/2010/main" val="350916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C5668-203E-C04A-3B9A-6B54BD756B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58D9C8C-2827-3F58-D7AD-F42475F8F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16B51F-2111-32BE-1634-E222292EE423}"/>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ABEDE51A-88B7-5165-9798-BB888ACEB9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9A9C67-E95A-F301-78CF-BB317C82DE56}"/>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99186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4A1AF-0102-E3B7-B2B6-C0E9090655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0FC1A1F-6E89-D931-749C-20FE0A99E2F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E86E77-9FE1-D3E9-1A99-6F2466097E12}"/>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DDEDE34F-6281-590C-7D77-CB9A2EE6AF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3B4E3D-06A8-CF0A-D8EE-FACAA4C41CC4}"/>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2619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41A0F5A-A2F9-B144-BDC0-A87F7755B67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3B0CF5-B9D5-6CF1-C568-8C366461F5F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0D19B6-F79C-B3F1-1349-C490064F61FE}"/>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11647796-89E8-4080-98E5-F0F93ED495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A79035-BEC2-DADC-99B1-211E9BD86215}"/>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098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C2355-E4A1-B85D-B4C6-7097417D11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F4EF733-97DC-ADE5-DEA1-3B79F3C32E5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9F811A-AF45-7E6F-7C52-C36FD6CFA042}"/>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011DFE57-9C85-288D-2292-F48D96F564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EAAACB-18B2-24AB-0829-8B2EE7B4AF57}"/>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67486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B0541-8BBF-5071-596E-5D928689F0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A4E9243-B532-46EC-7CD3-869D9FD96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12F55D-37BB-B3B7-05C9-2FCDDE3FE79A}"/>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EF7A4A27-6788-7874-36A3-D4C81B91EF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C41475-132A-565B-9D09-ECD5A9CFC747}"/>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7255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9DDC0-BE5B-AF0D-7B00-9D926EFB6A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BA8184-7C12-6164-8A13-E8D62B68C25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5E468A-F3CF-3F12-BE6E-6088D6AE6A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974E9F-0A1E-4409-7EE3-C4E448BD653D}"/>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6" name="Tijdelijke aanduiding voor voettekst 5">
            <a:extLst>
              <a:ext uri="{FF2B5EF4-FFF2-40B4-BE49-F238E27FC236}">
                <a16:creationId xmlns:a16="http://schemas.microsoft.com/office/drawing/2014/main" id="{3AB76482-895E-307A-3B37-BA8913CB3D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781A06-5444-0ECA-AE43-51C2826CFF75}"/>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41009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C45D7-9026-2BCF-70E1-505CE3FC97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83657E3-7820-96EC-2149-B4CD01BAE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70EB25-AFD5-210C-20CB-FE83454BAFF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AD10E45-223B-210A-BE21-60FC87ABC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F21772-B7E1-AEDB-38C5-04BC5384E4E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7944DA-80D9-A192-145E-482DA99285E3}"/>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8" name="Tijdelijke aanduiding voor voettekst 7">
            <a:extLst>
              <a:ext uri="{FF2B5EF4-FFF2-40B4-BE49-F238E27FC236}">
                <a16:creationId xmlns:a16="http://schemas.microsoft.com/office/drawing/2014/main" id="{BAA7BF61-8D0A-76AE-ED8C-13ECC25B969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6248FF6-340C-8F8E-A1B5-7438332A98D8}"/>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29384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DE569-9C7F-67F0-8D89-7286AD8861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99186D-EC7B-541D-7952-3447D7C4BE7C}"/>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4" name="Tijdelijke aanduiding voor voettekst 3">
            <a:extLst>
              <a:ext uri="{FF2B5EF4-FFF2-40B4-BE49-F238E27FC236}">
                <a16:creationId xmlns:a16="http://schemas.microsoft.com/office/drawing/2014/main" id="{AC5137D3-C0F5-33B6-DB08-5D2B330906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2817D15-2D2C-81F7-977D-65B6224CE97A}"/>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9599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DDECFA-7B11-8F07-109C-E0A1828128C4}"/>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3" name="Tijdelijke aanduiding voor voettekst 2">
            <a:extLst>
              <a:ext uri="{FF2B5EF4-FFF2-40B4-BE49-F238E27FC236}">
                <a16:creationId xmlns:a16="http://schemas.microsoft.com/office/drawing/2014/main" id="{1EB7B72E-8ECA-4A31-B0AF-9C073F3D18D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9D8B39-28FA-2470-B019-543CF3625C5B}"/>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171129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A95FB-EFED-55B4-1362-87D9DCE86D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1847052-DAB0-E235-A83E-4BBFD1EB4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6F1BD6-1DA4-77CD-4B2B-B32DBB9FC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6A1A63-E9B8-6C15-F0F3-E14E09F0B485}"/>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6" name="Tijdelijke aanduiding voor voettekst 5">
            <a:extLst>
              <a:ext uri="{FF2B5EF4-FFF2-40B4-BE49-F238E27FC236}">
                <a16:creationId xmlns:a16="http://schemas.microsoft.com/office/drawing/2014/main" id="{9B8EE238-CE31-B6FF-0D44-5A27C0480E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CC4E00-6278-7D7C-751E-ADBB1067191D}"/>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71741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DA5B1-F4B2-58D3-5148-A827E06331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B5A3BD-C3E7-A89C-EFF8-A529B03B5B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04F8C8-32FB-1100-E465-7DB9AE0E8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01BA6A-C8C9-FD74-B79B-E647217360C0}"/>
              </a:ext>
            </a:extLst>
          </p:cNvPr>
          <p:cNvSpPr>
            <a:spLocks noGrp="1"/>
          </p:cNvSpPr>
          <p:nvPr>
            <p:ph type="dt" sz="half" idx="10"/>
          </p:nvPr>
        </p:nvSpPr>
        <p:spPr/>
        <p:txBody>
          <a:bodyPr/>
          <a:lstStyle/>
          <a:p>
            <a:fld id="{2680C665-F44B-4FAA-8A78-20AC94C74A6F}" type="datetimeFigureOut">
              <a:rPr lang="nl-NL" smtClean="0"/>
              <a:t>14-2-2023</a:t>
            </a:fld>
            <a:endParaRPr lang="nl-NL"/>
          </a:p>
        </p:txBody>
      </p:sp>
      <p:sp>
        <p:nvSpPr>
          <p:cNvPr id="6" name="Tijdelijke aanduiding voor voettekst 5">
            <a:extLst>
              <a:ext uri="{FF2B5EF4-FFF2-40B4-BE49-F238E27FC236}">
                <a16:creationId xmlns:a16="http://schemas.microsoft.com/office/drawing/2014/main" id="{959F8212-367E-D110-93B5-A32D5EE957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491A74-165C-7079-EB2C-7DC4844563F6}"/>
              </a:ext>
            </a:extLst>
          </p:cNvPr>
          <p:cNvSpPr>
            <a:spLocks noGrp="1"/>
          </p:cNvSpPr>
          <p:nvPr>
            <p:ph type="sldNum" sz="quarter" idx="12"/>
          </p:nvPr>
        </p:nvSpPr>
        <p:spPr/>
        <p:txBody>
          <a:bodyPr/>
          <a:lstStyle/>
          <a:p>
            <a:fld id="{1C3F5D5B-115B-47AB-959A-3A7627DED840}" type="slidenum">
              <a:rPr lang="nl-NL" smtClean="0"/>
              <a:t>‹nr.›</a:t>
            </a:fld>
            <a:endParaRPr lang="nl-NL"/>
          </a:p>
        </p:txBody>
      </p:sp>
    </p:spTree>
    <p:extLst>
      <p:ext uri="{BB962C8B-B14F-4D97-AF65-F5344CB8AC3E}">
        <p14:creationId xmlns:p14="http://schemas.microsoft.com/office/powerpoint/2010/main" val="23750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900D135-6497-EAE5-BE96-98EBEA386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BEBC58-2582-E79A-9C1A-8F710F623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846D16-6BF1-DFF7-EFB4-63BD15960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0C665-F44B-4FAA-8A78-20AC94C74A6F}" type="datetimeFigureOut">
              <a:rPr lang="nl-NL" smtClean="0"/>
              <a:t>14-2-2023</a:t>
            </a:fld>
            <a:endParaRPr lang="nl-NL"/>
          </a:p>
        </p:txBody>
      </p:sp>
      <p:sp>
        <p:nvSpPr>
          <p:cNvPr id="5" name="Tijdelijke aanduiding voor voettekst 4">
            <a:extLst>
              <a:ext uri="{FF2B5EF4-FFF2-40B4-BE49-F238E27FC236}">
                <a16:creationId xmlns:a16="http://schemas.microsoft.com/office/drawing/2014/main" id="{1B195356-5B65-EEE4-E614-A4E455E31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5D89A67-8682-051A-4B28-26D1FC0BA6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F5D5B-115B-47AB-959A-3A7627DED840}" type="slidenum">
              <a:rPr lang="nl-NL" smtClean="0"/>
              <a:t>‹nr.›</a:t>
            </a:fld>
            <a:endParaRPr lang="nl-NL"/>
          </a:p>
        </p:txBody>
      </p:sp>
    </p:spTree>
    <p:extLst>
      <p:ext uri="{BB962C8B-B14F-4D97-AF65-F5344CB8AC3E}">
        <p14:creationId xmlns:p14="http://schemas.microsoft.com/office/powerpoint/2010/main" val="68469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eu.readspeaker.com/cgi-bin/rsent?customerid=4328&amp;lang=nl_nl&amp;readclass=rs-documents-jzyt4dgug&amp;url=&amp;voice=Il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CD7A4-2FE2-ED2F-E5FA-99FC588AFEEA}"/>
              </a:ext>
            </a:extLst>
          </p:cNvPr>
          <p:cNvSpPr>
            <a:spLocks noGrp="1"/>
          </p:cNvSpPr>
          <p:nvPr>
            <p:ph type="ctrTitle"/>
          </p:nvPr>
        </p:nvSpPr>
        <p:spPr>
          <a:xfrm>
            <a:off x="4238367" y="280859"/>
            <a:ext cx="6930853" cy="2387600"/>
          </a:xfrm>
        </p:spPr>
        <p:txBody>
          <a:bodyPr/>
          <a:lstStyle/>
          <a:p>
            <a:r>
              <a:rPr lang="nl-NL" dirty="0"/>
              <a:t>Herhaling </a:t>
            </a:r>
          </a:p>
        </p:txBody>
      </p:sp>
      <p:sp>
        <p:nvSpPr>
          <p:cNvPr id="3" name="Ondertitel 2">
            <a:extLst>
              <a:ext uri="{FF2B5EF4-FFF2-40B4-BE49-F238E27FC236}">
                <a16:creationId xmlns:a16="http://schemas.microsoft.com/office/drawing/2014/main" id="{C6EAE58E-428F-EAFA-3B2B-0F351E98FDA1}"/>
              </a:ext>
            </a:extLst>
          </p:cNvPr>
          <p:cNvSpPr>
            <a:spLocks noGrp="1"/>
          </p:cNvSpPr>
          <p:nvPr>
            <p:ph type="subTitle" idx="1"/>
          </p:nvPr>
        </p:nvSpPr>
        <p:spPr>
          <a:xfrm>
            <a:off x="-832020" y="4251369"/>
            <a:ext cx="9144000" cy="1655762"/>
          </a:xfrm>
        </p:spPr>
        <p:txBody>
          <a:bodyPr/>
          <a:lstStyle/>
          <a:p>
            <a:pPr marL="342900" indent="-342900">
              <a:buFontTx/>
              <a:buChar char="-"/>
            </a:pPr>
            <a:r>
              <a:rPr lang="nl-NL" dirty="0"/>
              <a:t>Procenten / breuken</a:t>
            </a:r>
          </a:p>
          <a:p>
            <a:pPr marL="342900" indent="-342900">
              <a:buFontTx/>
              <a:buChar char="-"/>
            </a:pPr>
            <a:r>
              <a:rPr lang="nl-NL" dirty="0"/>
              <a:t>Verhoudingen</a:t>
            </a:r>
          </a:p>
          <a:p>
            <a:pPr marL="342900" indent="-342900">
              <a:buFontTx/>
              <a:buChar char="-"/>
            </a:pPr>
            <a:r>
              <a:rPr lang="nl-NL" dirty="0"/>
              <a:t>Meet en meetkunde </a:t>
            </a:r>
          </a:p>
        </p:txBody>
      </p:sp>
      <p:pic>
        <p:nvPicPr>
          <p:cNvPr id="4" name="Afbeelding 3">
            <a:extLst>
              <a:ext uri="{FF2B5EF4-FFF2-40B4-BE49-F238E27FC236}">
                <a16:creationId xmlns:a16="http://schemas.microsoft.com/office/drawing/2014/main" id="{A6D2D147-50D4-810B-A93C-82D4F58D9974}"/>
              </a:ext>
            </a:extLst>
          </p:cNvPr>
          <p:cNvPicPr>
            <a:picLocks noChangeAspect="1"/>
          </p:cNvPicPr>
          <p:nvPr/>
        </p:nvPicPr>
        <p:blipFill>
          <a:blip r:embed="rId2"/>
          <a:stretch>
            <a:fillRect/>
          </a:stretch>
        </p:blipFill>
        <p:spPr>
          <a:xfrm>
            <a:off x="103745" y="-739"/>
            <a:ext cx="3842952" cy="3794307"/>
          </a:xfrm>
          <a:prstGeom prst="rect">
            <a:avLst/>
          </a:prstGeom>
        </p:spPr>
      </p:pic>
      <p:pic>
        <p:nvPicPr>
          <p:cNvPr id="5" name="Afbeelding 4">
            <a:extLst>
              <a:ext uri="{FF2B5EF4-FFF2-40B4-BE49-F238E27FC236}">
                <a16:creationId xmlns:a16="http://schemas.microsoft.com/office/drawing/2014/main" id="{CC26A162-42F8-7279-24AE-B75CE500A373}"/>
              </a:ext>
            </a:extLst>
          </p:cNvPr>
          <p:cNvPicPr>
            <a:picLocks noChangeAspect="1"/>
          </p:cNvPicPr>
          <p:nvPr/>
        </p:nvPicPr>
        <p:blipFill rotWithShape="1">
          <a:blip r:embed="rId3"/>
          <a:srcRect t="14942" b="10000"/>
          <a:stretch/>
        </p:blipFill>
        <p:spPr>
          <a:xfrm>
            <a:off x="6430405" y="3509963"/>
            <a:ext cx="5657850" cy="3002692"/>
          </a:xfrm>
          <a:prstGeom prst="rect">
            <a:avLst/>
          </a:prstGeom>
        </p:spPr>
      </p:pic>
    </p:spTree>
    <p:extLst>
      <p:ext uri="{BB962C8B-B14F-4D97-AF65-F5344CB8AC3E}">
        <p14:creationId xmlns:p14="http://schemas.microsoft.com/office/powerpoint/2010/main" val="373978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10AD7-0F63-7765-AECC-3A36C86DBAFC}"/>
              </a:ext>
            </a:extLst>
          </p:cNvPr>
          <p:cNvSpPr>
            <a:spLocks noGrp="1"/>
          </p:cNvSpPr>
          <p:nvPr>
            <p:ph type="title"/>
          </p:nvPr>
        </p:nvSpPr>
        <p:spPr/>
        <p:txBody>
          <a:bodyPr/>
          <a:lstStyle/>
          <a:p>
            <a:r>
              <a:rPr lang="nl-NL" dirty="0"/>
              <a:t>Thema omtrek, oppervlakte en inhoud</a:t>
            </a:r>
          </a:p>
        </p:txBody>
      </p:sp>
      <p:sp>
        <p:nvSpPr>
          <p:cNvPr id="3" name="Tijdelijke aanduiding voor inhoud 2">
            <a:extLst>
              <a:ext uri="{FF2B5EF4-FFF2-40B4-BE49-F238E27FC236}">
                <a16:creationId xmlns:a16="http://schemas.microsoft.com/office/drawing/2014/main" id="{5AC97B75-09AA-7149-03C3-F3B0C52691C8}"/>
              </a:ext>
            </a:extLst>
          </p:cNvPr>
          <p:cNvSpPr>
            <a:spLocks noGrp="1"/>
          </p:cNvSpPr>
          <p:nvPr>
            <p:ph idx="1"/>
          </p:nvPr>
        </p:nvSpPr>
        <p:spPr/>
        <p:txBody>
          <a:bodyPr/>
          <a:lstStyle/>
          <a:p>
            <a:pPr algn="l" fontAlgn="base"/>
            <a:r>
              <a:rPr lang="nl-NL" b="1" i="0" dirty="0">
                <a:solidFill>
                  <a:srgbClr val="253646"/>
                </a:solidFill>
                <a:effectLst/>
                <a:latin typeface="inherit"/>
              </a:rPr>
              <a:t>Omtrek</a:t>
            </a:r>
            <a:br>
              <a:rPr lang="nl-NL" b="0" i="0" dirty="0">
                <a:solidFill>
                  <a:srgbClr val="253646"/>
                </a:solidFill>
                <a:effectLst/>
                <a:latin typeface="open-sans"/>
              </a:rPr>
            </a:br>
            <a:r>
              <a:rPr lang="nl-NL" b="0" i="0" dirty="0">
                <a:solidFill>
                  <a:srgbClr val="253646"/>
                </a:solidFill>
                <a:effectLst/>
                <a:latin typeface="open-sans"/>
              </a:rPr>
              <a:t>De omtrek van een figuur bepaal je door de lengtes van de buitenranden bij elkaar op te tellen.</a:t>
            </a:r>
          </a:p>
          <a:p>
            <a:pPr algn="l" fontAlgn="base"/>
            <a:r>
              <a:rPr lang="nl-NL" b="1" i="0" dirty="0">
                <a:solidFill>
                  <a:srgbClr val="253646"/>
                </a:solidFill>
                <a:effectLst/>
                <a:latin typeface="inherit"/>
              </a:rPr>
              <a:t>Oppervlakte</a:t>
            </a:r>
            <a:br>
              <a:rPr lang="nl-NL" b="0" i="0" dirty="0">
                <a:solidFill>
                  <a:srgbClr val="253646"/>
                </a:solidFill>
                <a:effectLst/>
                <a:latin typeface="open-sans"/>
              </a:rPr>
            </a:br>
            <a:r>
              <a:rPr lang="nl-NL" b="0" i="0" dirty="0">
                <a:solidFill>
                  <a:srgbClr val="253646"/>
                </a:solidFill>
                <a:effectLst/>
                <a:latin typeface="open-sans"/>
              </a:rPr>
              <a:t>De oppervlakte van een figuur bepaal je door de lengte en de breedte met elkaar te vermenigvuldigen.</a:t>
            </a:r>
          </a:p>
          <a:p>
            <a:pPr algn="l" fontAlgn="base"/>
            <a:r>
              <a:rPr lang="nl-NL" b="1" i="0" dirty="0">
                <a:solidFill>
                  <a:srgbClr val="253646"/>
                </a:solidFill>
                <a:effectLst/>
                <a:latin typeface="inherit"/>
              </a:rPr>
              <a:t>Inhoud</a:t>
            </a:r>
            <a:br>
              <a:rPr lang="nl-NL" b="0" i="0" dirty="0">
                <a:solidFill>
                  <a:srgbClr val="253646"/>
                </a:solidFill>
                <a:effectLst/>
                <a:latin typeface="open-sans"/>
              </a:rPr>
            </a:br>
            <a:r>
              <a:rPr lang="nl-NL" b="0" i="0" dirty="0">
                <a:solidFill>
                  <a:srgbClr val="253646"/>
                </a:solidFill>
                <a:effectLst/>
                <a:latin typeface="open-sans"/>
              </a:rPr>
              <a:t>De inhoud van een figuur bepaal je door de lengte en de breedte en de hoogte met elkaar te vermenigvuldigen.</a:t>
            </a:r>
          </a:p>
          <a:p>
            <a:endParaRPr lang="nl-NL" dirty="0"/>
          </a:p>
        </p:txBody>
      </p:sp>
    </p:spTree>
    <p:extLst>
      <p:ext uri="{BB962C8B-B14F-4D97-AF65-F5344CB8AC3E}">
        <p14:creationId xmlns:p14="http://schemas.microsoft.com/office/powerpoint/2010/main" val="13186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3FEA1-483F-B257-F82B-BB334F30D2B4}"/>
              </a:ext>
            </a:extLst>
          </p:cNvPr>
          <p:cNvSpPr>
            <a:spLocks noGrp="1"/>
          </p:cNvSpPr>
          <p:nvPr>
            <p:ph type="title"/>
          </p:nvPr>
        </p:nvSpPr>
        <p:spPr>
          <a:xfrm>
            <a:off x="751703" y="107821"/>
            <a:ext cx="10515600" cy="1325563"/>
          </a:xfrm>
        </p:spPr>
        <p:txBody>
          <a:bodyPr/>
          <a:lstStyle/>
          <a:p>
            <a:r>
              <a:rPr lang="nl-NL" dirty="0"/>
              <a:t>Voor omtrek, oppervlakte, inhoud</a:t>
            </a:r>
          </a:p>
        </p:txBody>
      </p:sp>
      <p:sp>
        <p:nvSpPr>
          <p:cNvPr id="3" name="Tijdelijke aanduiding voor inhoud 2">
            <a:extLst>
              <a:ext uri="{FF2B5EF4-FFF2-40B4-BE49-F238E27FC236}">
                <a16:creationId xmlns:a16="http://schemas.microsoft.com/office/drawing/2014/main" id="{49E385FD-B96C-58E5-6D1E-A220833CC350}"/>
              </a:ext>
            </a:extLst>
          </p:cNvPr>
          <p:cNvSpPr>
            <a:spLocks noGrp="1"/>
          </p:cNvSpPr>
          <p:nvPr>
            <p:ph idx="1"/>
          </p:nvPr>
        </p:nvSpPr>
        <p:spPr>
          <a:xfrm>
            <a:off x="838200" y="1433384"/>
            <a:ext cx="10690654" cy="5059491"/>
          </a:xfrm>
        </p:spPr>
        <p:txBody>
          <a:bodyPr/>
          <a:lstStyle/>
          <a:p>
            <a:pPr algn="l" fontAlgn="base"/>
            <a:r>
              <a:rPr lang="nl-NL" b="1" i="0" dirty="0">
                <a:solidFill>
                  <a:srgbClr val="253646"/>
                </a:solidFill>
                <a:effectLst/>
                <a:latin typeface="inherit"/>
              </a:rPr>
              <a:t>Een voorbeeld van een studentenkamer:</a:t>
            </a:r>
            <a:endParaRPr lang="nl-NL" b="0" i="0" dirty="0">
              <a:solidFill>
                <a:srgbClr val="253646"/>
              </a:solidFill>
              <a:effectLst/>
              <a:latin typeface="open-sans"/>
            </a:endParaRPr>
          </a:p>
          <a:p>
            <a:pPr algn="l" fontAlgn="base"/>
            <a:r>
              <a:rPr lang="nl-NL" b="0" i="0" dirty="0">
                <a:solidFill>
                  <a:srgbClr val="253646"/>
                </a:solidFill>
                <a:effectLst/>
                <a:latin typeface="open-sans"/>
              </a:rPr>
              <a:t>Lengte = 8 m</a:t>
            </a:r>
            <a:br>
              <a:rPr lang="nl-NL" b="0" i="0" dirty="0">
                <a:solidFill>
                  <a:srgbClr val="253646"/>
                </a:solidFill>
                <a:effectLst/>
                <a:latin typeface="open-sans"/>
              </a:rPr>
            </a:br>
            <a:r>
              <a:rPr lang="nl-NL" b="0" i="0" dirty="0">
                <a:solidFill>
                  <a:srgbClr val="253646"/>
                </a:solidFill>
                <a:effectLst/>
                <a:latin typeface="open-sans"/>
              </a:rPr>
              <a:t>Breedte = 5 m</a:t>
            </a:r>
            <a:br>
              <a:rPr lang="nl-NL" b="0" i="0" dirty="0">
                <a:solidFill>
                  <a:srgbClr val="253646"/>
                </a:solidFill>
                <a:effectLst/>
                <a:latin typeface="open-sans"/>
              </a:rPr>
            </a:br>
            <a:r>
              <a:rPr lang="nl-NL" b="0" i="0" dirty="0">
                <a:solidFill>
                  <a:srgbClr val="253646"/>
                </a:solidFill>
                <a:effectLst/>
                <a:latin typeface="open-sans"/>
              </a:rPr>
              <a:t>Hoogte = 3 m</a:t>
            </a:r>
          </a:p>
          <a:p>
            <a:pPr algn="l" fontAlgn="base"/>
            <a:endParaRPr lang="nl-NL" dirty="0">
              <a:solidFill>
                <a:srgbClr val="253646"/>
              </a:solidFill>
              <a:latin typeface="open-sans"/>
            </a:endParaRPr>
          </a:p>
          <a:p>
            <a:pPr algn="l" fontAlgn="base"/>
            <a:endParaRPr lang="nl-NL" b="0" i="0" dirty="0">
              <a:solidFill>
                <a:srgbClr val="253646"/>
              </a:solidFill>
              <a:effectLst/>
              <a:latin typeface="open-sans"/>
            </a:endParaRPr>
          </a:p>
          <a:p>
            <a:pPr algn="l" fontAlgn="base"/>
            <a:r>
              <a:rPr lang="nl-NL" b="0" i="0" dirty="0">
                <a:solidFill>
                  <a:srgbClr val="253646"/>
                </a:solidFill>
                <a:effectLst/>
                <a:latin typeface="open-sans"/>
              </a:rPr>
              <a:t>Omtrek = l + l + </a:t>
            </a:r>
            <a:r>
              <a:rPr lang="nl-NL" b="0" i="0" dirty="0" err="1">
                <a:solidFill>
                  <a:srgbClr val="253646"/>
                </a:solidFill>
                <a:effectLst/>
                <a:latin typeface="open-sans"/>
              </a:rPr>
              <a:t>b+b</a:t>
            </a:r>
            <a:r>
              <a:rPr lang="nl-NL" b="0" i="0" dirty="0">
                <a:solidFill>
                  <a:srgbClr val="253646"/>
                </a:solidFill>
                <a:effectLst/>
                <a:latin typeface="open-sans"/>
              </a:rPr>
              <a:t> = 8+8+5+5= 26m</a:t>
            </a:r>
          </a:p>
          <a:p>
            <a:r>
              <a:rPr lang="nl-NL" dirty="0"/>
              <a:t>Oppervlakte l x b= 8 x 5 = 40 m2 </a:t>
            </a:r>
          </a:p>
          <a:p>
            <a:r>
              <a:rPr lang="nl-NL" dirty="0"/>
              <a:t>Inhoud l x b x h = 8 x 5 x 3 = 120 m3</a:t>
            </a:r>
          </a:p>
          <a:p>
            <a:endParaRPr lang="nl-NL" dirty="0"/>
          </a:p>
          <a:p>
            <a:endParaRPr lang="nl-NL" dirty="0"/>
          </a:p>
        </p:txBody>
      </p:sp>
      <p:pic>
        <p:nvPicPr>
          <p:cNvPr id="4" name="Picture 2" descr="Afbeeldingsresultaten voor kamer">
            <a:extLst>
              <a:ext uri="{FF2B5EF4-FFF2-40B4-BE49-F238E27FC236}">
                <a16:creationId xmlns:a16="http://schemas.microsoft.com/office/drawing/2014/main" id="{B2755352-F60A-A892-D4EC-EE3FF70D9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85" y="1793383"/>
            <a:ext cx="4228328" cy="281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9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B20C-6907-7B22-B56B-0DB1E21E8778}"/>
              </a:ext>
            </a:extLst>
          </p:cNvPr>
          <p:cNvSpPr>
            <a:spLocks noGrp="1"/>
          </p:cNvSpPr>
          <p:nvPr>
            <p:ph type="title"/>
          </p:nvPr>
        </p:nvSpPr>
        <p:spPr>
          <a:xfrm>
            <a:off x="392429" y="68739"/>
            <a:ext cx="8961635" cy="1006300"/>
          </a:xfrm>
        </p:spPr>
        <p:txBody>
          <a:bodyPr/>
          <a:lstStyle/>
          <a:p>
            <a:r>
              <a:rPr lang="nl-NL" dirty="0"/>
              <a:t>Formule omtrek cirkel berekenen</a:t>
            </a:r>
          </a:p>
        </p:txBody>
      </p:sp>
      <p:pic>
        <p:nvPicPr>
          <p:cNvPr id="5" name="Tijdelijke aanduiding voor inhoud 4">
            <a:extLst>
              <a:ext uri="{FF2B5EF4-FFF2-40B4-BE49-F238E27FC236}">
                <a16:creationId xmlns:a16="http://schemas.microsoft.com/office/drawing/2014/main" id="{C758281E-4932-503F-7F8B-72B3DC882AE0}"/>
              </a:ext>
            </a:extLst>
          </p:cNvPr>
          <p:cNvPicPr>
            <a:picLocks noGrp="1" noChangeAspect="1"/>
          </p:cNvPicPr>
          <p:nvPr>
            <p:ph idx="1"/>
          </p:nvPr>
        </p:nvPicPr>
        <p:blipFill rotWithShape="1">
          <a:blip r:embed="rId3"/>
          <a:srcRect l="24684" t="11670" r="24931" b="17264"/>
          <a:stretch/>
        </p:blipFill>
        <p:spPr>
          <a:xfrm>
            <a:off x="6724134" y="892186"/>
            <a:ext cx="5259859" cy="4173028"/>
          </a:xfrm>
        </p:spPr>
      </p:pic>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3F49DDFB-5971-3CDD-CA58-38A11F78AA45}"/>
                  </a:ext>
                </a:extLst>
              </p:cNvPr>
              <p:cNvSpPr txBox="1"/>
              <p:nvPr/>
            </p:nvSpPr>
            <p:spPr>
              <a:xfrm>
                <a:off x="0" y="720684"/>
                <a:ext cx="6706964" cy="1477328"/>
              </a:xfrm>
              <a:prstGeom prst="rect">
                <a:avLst/>
              </a:prstGeom>
              <a:noFill/>
            </p:spPr>
            <p:txBody>
              <a:bodyPr wrap="none" rtlCol="0">
                <a:spAutoFit/>
              </a:bodyPr>
              <a:lstStyle/>
              <a:p>
                <a:endParaRPr lang="nl-NL" dirty="0"/>
              </a:p>
              <a:p>
                <a:r>
                  <a:rPr lang="nl-NL" sz="2400" dirty="0"/>
                  <a:t>Wanneer de diameter weet gebruik </a:t>
                </a:r>
                <a14:m>
                  <m:oMath xmlns:m="http://schemas.openxmlformats.org/officeDocument/2006/math">
                    <m:r>
                      <m:rPr>
                        <m:sty m:val="p"/>
                      </m:rPr>
                      <a:rPr lang="el-GR" sz="2400" i="1" smtClean="0">
                        <a:latin typeface="Cambria Math" panose="02040503050406030204" pitchFamily="18" charset="0"/>
                      </a:rPr>
                      <m:t>π</m:t>
                    </m:r>
                  </m:oMath>
                </a14:m>
                <a:r>
                  <a:rPr lang="nl-NL" sz="2400" dirty="0"/>
                  <a:t> x d (diameter)</a:t>
                </a:r>
              </a:p>
              <a:p>
                <a:endParaRPr lang="nl-NL" sz="2400" dirty="0"/>
              </a:p>
              <a:p>
                <a:r>
                  <a:rPr lang="nl-NL" sz="2400" dirty="0"/>
                  <a:t> Wanneer je de straal weet </a:t>
                </a:r>
                <a14:m>
                  <m:oMath xmlns:m="http://schemas.openxmlformats.org/officeDocument/2006/math">
                    <m:r>
                      <m:rPr>
                        <m:sty m:val="p"/>
                      </m:rPr>
                      <a:rPr lang="el-GR" sz="2400" i="1" smtClean="0">
                        <a:latin typeface="Cambria Math" panose="02040503050406030204" pitchFamily="18" charset="0"/>
                      </a:rPr>
                      <m:t>π</m:t>
                    </m:r>
                  </m:oMath>
                </a14:m>
                <a:r>
                  <a:rPr lang="nl-NL" sz="2400" dirty="0"/>
                  <a:t> x 2 x r ( = straal)=</a:t>
                </a:r>
                <a:r>
                  <a:rPr lang="nl-NL" sz="2400" baseline="0" dirty="0"/>
                  <a:t> </a:t>
                </a:r>
                <a:endParaRPr lang="nl-NL" sz="2400" dirty="0"/>
              </a:p>
            </p:txBody>
          </p:sp>
        </mc:Choice>
        <mc:Fallback xmlns="">
          <p:sp>
            <p:nvSpPr>
              <p:cNvPr id="4" name="Tekstvak 3">
                <a:extLst>
                  <a:ext uri="{FF2B5EF4-FFF2-40B4-BE49-F238E27FC236}">
                    <a16:creationId xmlns:a16="http://schemas.microsoft.com/office/drawing/2014/main" id="{3F49DDFB-5971-3CDD-CA58-38A11F78AA45}"/>
                  </a:ext>
                </a:extLst>
              </p:cNvPr>
              <p:cNvSpPr txBox="1">
                <a:spLocks noRot="1" noChangeAspect="1" noMove="1" noResize="1" noEditPoints="1" noAdjustHandles="1" noChangeArrowheads="1" noChangeShapeType="1" noTextEdit="1"/>
              </p:cNvSpPr>
              <p:nvPr/>
            </p:nvSpPr>
            <p:spPr>
              <a:xfrm>
                <a:off x="0" y="720684"/>
                <a:ext cx="6706964" cy="1477328"/>
              </a:xfrm>
              <a:prstGeom prst="rect">
                <a:avLst/>
              </a:prstGeom>
              <a:blipFill>
                <a:blip r:embed="rId4"/>
                <a:stretch>
                  <a:fillRect l="-1364" r="-273" b="-8230"/>
                </a:stretch>
              </a:blipFill>
            </p:spPr>
            <p:txBody>
              <a:bodyPr/>
              <a:lstStyle/>
              <a:p>
                <a:r>
                  <a:rPr lang="nl-NL">
                    <a:noFill/>
                  </a:rPr>
                  <a:t> </a:t>
                </a:r>
              </a:p>
            </p:txBody>
          </p:sp>
        </mc:Fallback>
      </mc:AlternateContent>
      <p:pic>
        <p:nvPicPr>
          <p:cNvPr id="7" name="Afbeelding 6">
            <a:extLst>
              <a:ext uri="{FF2B5EF4-FFF2-40B4-BE49-F238E27FC236}">
                <a16:creationId xmlns:a16="http://schemas.microsoft.com/office/drawing/2014/main" id="{2D6E265A-15F0-A7C2-BD5C-08987909D4D1}"/>
              </a:ext>
            </a:extLst>
          </p:cNvPr>
          <p:cNvPicPr>
            <a:picLocks noChangeAspect="1"/>
          </p:cNvPicPr>
          <p:nvPr/>
        </p:nvPicPr>
        <p:blipFill rotWithShape="1">
          <a:blip r:embed="rId5"/>
          <a:srcRect l="24318" t="10231" r="28061" b="23751"/>
          <a:stretch/>
        </p:blipFill>
        <p:spPr>
          <a:xfrm>
            <a:off x="699357" y="2421924"/>
            <a:ext cx="5396643" cy="4208213"/>
          </a:xfrm>
          <a:prstGeom prst="rect">
            <a:avLst/>
          </a:prstGeom>
        </p:spPr>
      </p:pic>
      <p:sp>
        <p:nvSpPr>
          <p:cNvPr id="8" name="Tekstvak 7">
            <a:extLst>
              <a:ext uri="{FF2B5EF4-FFF2-40B4-BE49-F238E27FC236}">
                <a16:creationId xmlns:a16="http://schemas.microsoft.com/office/drawing/2014/main" id="{D15FB209-C9CD-1F97-FF87-984904241F19}"/>
              </a:ext>
            </a:extLst>
          </p:cNvPr>
          <p:cNvSpPr txBox="1"/>
          <p:nvPr/>
        </p:nvSpPr>
        <p:spPr>
          <a:xfrm>
            <a:off x="6524368" y="5399903"/>
            <a:ext cx="2425408" cy="369332"/>
          </a:xfrm>
          <a:prstGeom prst="rect">
            <a:avLst/>
          </a:prstGeom>
          <a:noFill/>
        </p:spPr>
        <p:txBody>
          <a:bodyPr wrap="none" rtlCol="0">
            <a:spAutoFit/>
          </a:bodyPr>
          <a:lstStyle/>
          <a:p>
            <a:r>
              <a:rPr lang="nl-NL" dirty="0"/>
              <a:t>Zie voorbeeld zwembad</a:t>
            </a:r>
          </a:p>
        </p:txBody>
      </p:sp>
    </p:spTree>
    <p:extLst>
      <p:ext uri="{BB962C8B-B14F-4D97-AF65-F5344CB8AC3E}">
        <p14:creationId xmlns:p14="http://schemas.microsoft.com/office/powerpoint/2010/main" val="339202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87DD-D2DE-6D8C-81B8-DB0D70545779}"/>
              </a:ext>
            </a:extLst>
          </p:cNvPr>
          <p:cNvSpPr>
            <a:spLocks noGrp="1"/>
          </p:cNvSpPr>
          <p:nvPr>
            <p:ph type="title"/>
          </p:nvPr>
        </p:nvSpPr>
        <p:spPr/>
        <p:txBody>
          <a:bodyPr/>
          <a:lstStyle/>
          <a:p>
            <a:r>
              <a:rPr lang="nl-NL" dirty="0"/>
              <a:t>Formule Oppervlakte </a:t>
            </a:r>
          </a:p>
        </p:txBody>
      </p:sp>
      <p:pic>
        <p:nvPicPr>
          <p:cNvPr id="5" name="Tijdelijke aanduiding voor inhoud 4">
            <a:extLst>
              <a:ext uri="{FF2B5EF4-FFF2-40B4-BE49-F238E27FC236}">
                <a16:creationId xmlns:a16="http://schemas.microsoft.com/office/drawing/2014/main" id="{68C1C2D9-8807-920F-ADEC-D1C29405A316}"/>
              </a:ext>
            </a:extLst>
          </p:cNvPr>
          <p:cNvPicPr>
            <a:picLocks noGrp="1" noChangeAspect="1"/>
          </p:cNvPicPr>
          <p:nvPr>
            <p:ph sz="half" idx="1"/>
          </p:nvPr>
        </p:nvPicPr>
        <p:blipFill rotWithShape="1">
          <a:blip r:embed="rId3"/>
          <a:srcRect l="24633" t="9581" r="24853" b="30419"/>
          <a:stretch/>
        </p:blipFill>
        <p:spPr>
          <a:xfrm>
            <a:off x="270510" y="2249081"/>
            <a:ext cx="5558790" cy="3713953"/>
          </a:xfrm>
        </p:spPr>
      </p:pic>
      <p:pic>
        <p:nvPicPr>
          <p:cNvPr id="10" name="Tijdelijke aanduiding voor inhoud 9">
            <a:extLst>
              <a:ext uri="{FF2B5EF4-FFF2-40B4-BE49-F238E27FC236}">
                <a16:creationId xmlns:a16="http://schemas.microsoft.com/office/drawing/2014/main" id="{96466320-9618-CA9F-D100-03846B488621}"/>
              </a:ext>
            </a:extLst>
          </p:cNvPr>
          <p:cNvPicPr>
            <a:picLocks noGrp="1" noChangeAspect="1"/>
          </p:cNvPicPr>
          <p:nvPr>
            <p:ph sz="half" idx="2"/>
          </p:nvPr>
        </p:nvPicPr>
        <p:blipFill rotWithShape="1">
          <a:blip r:embed="rId4"/>
          <a:srcRect l="23823" t="9581" r="25000" b="28851"/>
          <a:stretch/>
        </p:blipFill>
        <p:spPr>
          <a:xfrm>
            <a:off x="6362702" y="2290505"/>
            <a:ext cx="5426918" cy="3672529"/>
          </a:xfrm>
        </p:spPr>
      </p:pic>
    </p:spTree>
    <p:extLst>
      <p:ext uri="{BB962C8B-B14F-4D97-AF65-F5344CB8AC3E}">
        <p14:creationId xmlns:p14="http://schemas.microsoft.com/office/powerpoint/2010/main" val="412961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1C2D6-54E4-7FBB-DB19-EAAB47C28735}"/>
              </a:ext>
            </a:extLst>
          </p:cNvPr>
          <p:cNvSpPr>
            <a:spLocks noGrp="1"/>
          </p:cNvSpPr>
          <p:nvPr>
            <p:ph type="title"/>
          </p:nvPr>
        </p:nvSpPr>
        <p:spPr/>
        <p:txBody>
          <a:bodyPr/>
          <a:lstStyle/>
          <a:p>
            <a:r>
              <a:rPr lang="nl-NL" b="0" i="0" dirty="0">
                <a:solidFill>
                  <a:srgbClr val="253646"/>
                </a:solidFill>
                <a:effectLst/>
                <a:latin typeface="open-sans"/>
              </a:rPr>
              <a:t>Omrekenen van procenten en breuken</a:t>
            </a:r>
            <a:br>
              <a:rPr lang="nl-NL" b="0" i="0" dirty="0">
                <a:solidFill>
                  <a:srgbClr val="253646"/>
                </a:solidFill>
                <a:effectLst/>
                <a:latin typeface="open-sans"/>
              </a:rPr>
            </a:br>
            <a:endParaRPr lang="nl-NL" dirty="0"/>
          </a:p>
        </p:txBody>
      </p:sp>
      <p:sp>
        <p:nvSpPr>
          <p:cNvPr id="3" name="Tijdelijke aanduiding voor inhoud 2">
            <a:extLst>
              <a:ext uri="{FF2B5EF4-FFF2-40B4-BE49-F238E27FC236}">
                <a16:creationId xmlns:a16="http://schemas.microsoft.com/office/drawing/2014/main" id="{F0FC3927-FAB9-1E49-0DD1-BB1ADFB8F932}"/>
              </a:ext>
            </a:extLst>
          </p:cNvPr>
          <p:cNvSpPr>
            <a:spLocks noGrp="1"/>
          </p:cNvSpPr>
          <p:nvPr>
            <p:ph idx="1"/>
          </p:nvPr>
        </p:nvSpPr>
        <p:spPr/>
        <p:txBody>
          <a:bodyPr/>
          <a:lstStyle/>
          <a:p>
            <a:pPr marL="0" indent="0">
              <a:buNone/>
            </a:pPr>
            <a:r>
              <a:rPr lang="nl-NL" dirty="0"/>
              <a:t>Hoe doen we dat?</a:t>
            </a:r>
          </a:p>
          <a:p>
            <a:pPr marL="0" indent="0">
              <a:buNone/>
            </a:pPr>
            <a:endParaRPr lang="nl-NL" dirty="0"/>
          </a:p>
          <a:p>
            <a:pPr marL="0" indent="0">
              <a:buNone/>
            </a:pPr>
            <a:r>
              <a:rPr lang="nl-NL" dirty="0"/>
              <a:t>10 % =</a:t>
            </a:r>
          </a:p>
          <a:p>
            <a:endParaRPr lang="nl-NL" dirty="0"/>
          </a:p>
          <a:p>
            <a:pPr marL="0" indent="0">
              <a:buNone/>
            </a:pPr>
            <a:r>
              <a:rPr lang="nl-NL" dirty="0"/>
              <a:t>8% =</a:t>
            </a:r>
          </a:p>
          <a:p>
            <a:pPr marL="0" indent="0">
              <a:buNone/>
            </a:pPr>
            <a:endParaRPr lang="nl-NL" dirty="0"/>
          </a:p>
          <a:p>
            <a:pPr marL="0" indent="0">
              <a:buNone/>
            </a:pPr>
            <a:r>
              <a:rPr lang="nl-NL" dirty="0"/>
              <a:t>11,11%</a:t>
            </a:r>
          </a:p>
        </p:txBody>
      </p:sp>
      <p:pic>
        <p:nvPicPr>
          <p:cNvPr id="4" name="Afbeelding 3">
            <a:extLst>
              <a:ext uri="{FF2B5EF4-FFF2-40B4-BE49-F238E27FC236}">
                <a16:creationId xmlns:a16="http://schemas.microsoft.com/office/drawing/2014/main" id="{F05E78A2-FA0E-E366-A688-5597C2467307}"/>
              </a:ext>
            </a:extLst>
          </p:cNvPr>
          <p:cNvPicPr>
            <a:picLocks noChangeAspect="1"/>
          </p:cNvPicPr>
          <p:nvPr/>
        </p:nvPicPr>
        <p:blipFill>
          <a:blip r:embed="rId2"/>
          <a:stretch>
            <a:fillRect/>
          </a:stretch>
        </p:blipFill>
        <p:spPr>
          <a:xfrm>
            <a:off x="5837768" y="1954639"/>
            <a:ext cx="5400259" cy="3258384"/>
          </a:xfrm>
          <a:prstGeom prst="rect">
            <a:avLst/>
          </a:prstGeom>
        </p:spPr>
      </p:pic>
    </p:spTree>
    <p:extLst>
      <p:ext uri="{BB962C8B-B14F-4D97-AF65-F5344CB8AC3E}">
        <p14:creationId xmlns:p14="http://schemas.microsoft.com/office/powerpoint/2010/main" val="155174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F44A-628A-69B9-7ADF-5001E8DBFA6B}"/>
              </a:ext>
            </a:extLst>
          </p:cNvPr>
          <p:cNvSpPr>
            <a:spLocks noGrp="1"/>
          </p:cNvSpPr>
          <p:nvPr>
            <p:ph type="title"/>
          </p:nvPr>
        </p:nvSpPr>
        <p:spPr/>
        <p:txBody>
          <a:bodyPr/>
          <a:lstStyle/>
          <a:p>
            <a:r>
              <a:rPr lang="nl-NL" b="0" i="0" dirty="0">
                <a:solidFill>
                  <a:srgbClr val="253646"/>
                </a:solidFill>
                <a:effectLst/>
                <a:latin typeface="open-sans"/>
              </a:rPr>
              <a:t>Omrekenen van procenten en verhoudingen</a:t>
            </a:r>
            <a:br>
              <a:rPr lang="nl-NL" b="0" i="0" dirty="0">
                <a:solidFill>
                  <a:srgbClr val="253646"/>
                </a:solidFill>
                <a:effectLst/>
                <a:latin typeface="open-sans"/>
              </a:rPr>
            </a:br>
            <a:endParaRPr lang="nl-NL" dirty="0"/>
          </a:p>
        </p:txBody>
      </p:sp>
      <p:pic>
        <p:nvPicPr>
          <p:cNvPr id="5" name="Tijdelijke aanduiding voor inhoud 4">
            <a:extLst>
              <a:ext uri="{FF2B5EF4-FFF2-40B4-BE49-F238E27FC236}">
                <a16:creationId xmlns:a16="http://schemas.microsoft.com/office/drawing/2014/main" id="{54146720-2E92-2B91-24AE-551DB443CC22}"/>
              </a:ext>
            </a:extLst>
          </p:cNvPr>
          <p:cNvPicPr>
            <a:picLocks noGrp="1" noChangeAspect="1"/>
          </p:cNvPicPr>
          <p:nvPr>
            <p:ph idx="1"/>
          </p:nvPr>
        </p:nvPicPr>
        <p:blipFill rotWithShape="1">
          <a:blip r:embed="rId3"/>
          <a:srcRect l="24446" t="19251" r="25747" b="37905"/>
          <a:stretch/>
        </p:blipFill>
        <p:spPr>
          <a:xfrm>
            <a:off x="0" y="1726318"/>
            <a:ext cx="6898048" cy="3337764"/>
          </a:xfrm>
        </p:spPr>
      </p:pic>
      <p:pic>
        <p:nvPicPr>
          <p:cNvPr id="7" name="Afbeelding 6">
            <a:extLst>
              <a:ext uri="{FF2B5EF4-FFF2-40B4-BE49-F238E27FC236}">
                <a16:creationId xmlns:a16="http://schemas.microsoft.com/office/drawing/2014/main" id="{F9304BDF-FBF8-9D0D-A8A4-6BD0D9022BFE}"/>
              </a:ext>
            </a:extLst>
          </p:cNvPr>
          <p:cNvPicPr>
            <a:picLocks noChangeAspect="1"/>
          </p:cNvPicPr>
          <p:nvPr/>
        </p:nvPicPr>
        <p:blipFill rotWithShape="1">
          <a:blip r:embed="rId4"/>
          <a:srcRect l="24803" t="32034" r="30980" b="16122"/>
          <a:stretch/>
        </p:blipFill>
        <p:spPr>
          <a:xfrm>
            <a:off x="6452140" y="1492235"/>
            <a:ext cx="5739860" cy="3785540"/>
          </a:xfrm>
          <a:prstGeom prst="rect">
            <a:avLst/>
          </a:prstGeom>
        </p:spPr>
      </p:pic>
    </p:spTree>
    <p:extLst>
      <p:ext uri="{BB962C8B-B14F-4D97-AF65-F5344CB8AC3E}">
        <p14:creationId xmlns:p14="http://schemas.microsoft.com/office/powerpoint/2010/main" val="223556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D3D9D-88C2-DDCC-905A-487DA9FFD091}"/>
              </a:ext>
            </a:extLst>
          </p:cNvPr>
          <p:cNvSpPr>
            <a:spLocks noGrp="1"/>
          </p:cNvSpPr>
          <p:nvPr>
            <p:ph type="title"/>
          </p:nvPr>
        </p:nvSpPr>
        <p:spPr>
          <a:xfrm>
            <a:off x="500849" y="143183"/>
            <a:ext cx="10515600" cy="1325563"/>
          </a:xfrm>
        </p:spPr>
        <p:txBody>
          <a:bodyPr/>
          <a:lstStyle/>
          <a:p>
            <a:r>
              <a:rPr lang="nl-NL" dirty="0"/>
              <a:t>Formule die bij tijd en snelheid horen  </a:t>
            </a:r>
          </a:p>
        </p:txBody>
      </p:sp>
      <p:pic>
        <p:nvPicPr>
          <p:cNvPr id="1026" name="Picture 2" descr="De bronafbeelding bekijken">
            <a:extLst>
              <a:ext uri="{FF2B5EF4-FFF2-40B4-BE49-F238E27FC236}">
                <a16:creationId xmlns:a16="http://schemas.microsoft.com/office/drawing/2014/main" id="{D9043FEA-3B81-5A9A-5FBE-C3107CB5A4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8526" y="1231521"/>
            <a:ext cx="7306236" cy="52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7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738B2-54DA-B85F-C0C2-41C69329749A}"/>
              </a:ext>
            </a:extLst>
          </p:cNvPr>
          <p:cNvSpPr>
            <a:spLocks noGrp="1"/>
          </p:cNvSpPr>
          <p:nvPr>
            <p:ph type="title"/>
          </p:nvPr>
        </p:nvSpPr>
        <p:spPr/>
        <p:txBody>
          <a:bodyPr/>
          <a:lstStyle/>
          <a:p>
            <a:r>
              <a:rPr lang="nl-NL" dirty="0"/>
              <a:t>Omrekenen van de tijd bij snelheid</a:t>
            </a:r>
          </a:p>
        </p:txBody>
      </p:sp>
      <p:pic>
        <p:nvPicPr>
          <p:cNvPr id="4" name="Tijdelijke aanduiding voor inhoud 4">
            <a:extLst>
              <a:ext uri="{FF2B5EF4-FFF2-40B4-BE49-F238E27FC236}">
                <a16:creationId xmlns:a16="http://schemas.microsoft.com/office/drawing/2014/main" id="{F3C46E9A-7B88-0C05-F88A-A96C2B9FD781}"/>
              </a:ext>
            </a:extLst>
          </p:cNvPr>
          <p:cNvPicPr>
            <a:picLocks noGrp="1" noChangeAspect="1"/>
          </p:cNvPicPr>
          <p:nvPr>
            <p:ph idx="1"/>
          </p:nvPr>
        </p:nvPicPr>
        <p:blipFill rotWithShape="1">
          <a:blip r:embed="rId3"/>
          <a:srcRect l="24331" t="12519" r="24944" b="24031"/>
          <a:stretch/>
        </p:blipFill>
        <p:spPr>
          <a:xfrm>
            <a:off x="1873188" y="1489707"/>
            <a:ext cx="6888834" cy="4847054"/>
          </a:xfrm>
        </p:spPr>
      </p:pic>
    </p:spTree>
    <p:extLst>
      <p:ext uri="{BB962C8B-B14F-4D97-AF65-F5344CB8AC3E}">
        <p14:creationId xmlns:p14="http://schemas.microsoft.com/office/powerpoint/2010/main" val="127712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afbeelding, binnen&#10;&#10;Automatisch gegenereerde beschrijving">
            <a:extLst>
              <a:ext uri="{FF2B5EF4-FFF2-40B4-BE49-F238E27FC236}">
                <a16:creationId xmlns:a16="http://schemas.microsoft.com/office/drawing/2014/main" id="{E0674A5E-7AC6-4EF2-35DB-98D220A69AAD}"/>
              </a:ext>
            </a:extLst>
          </p:cNvPr>
          <p:cNvPicPr>
            <a:picLocks noGrp="1" noChangeAspect="1"/>
          </p:cNvPicPr>
          <p:nvPr>
            <p:ph idx="4294967295"/>
          </p:nvPr>
        </p:nvPicPr>
        <p:blipFill rotWithShape="1">
          <a:blip r:embed="rId3"/>
          <a:srcRect l="50307" t="41849" r="11255" b="22341"/>
          <a:stretch/>
        </p:blipFill>
        <p:spPr bwMode="auto">
          <a:xfrm>
            <a:off x="890996" y="827903"/>
            <a:ext cx="9575177" cy="5016342"/>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9B82F4C9-4D13-13DD-846C-A787AABBFCBD}"/>
              </a:ext>
            </a:extLst>
          </p:cNvPr>
          <p:cNvPicPr>
            <a:picLocks noChangeAspect="1"/>
          </p:cNvPicPr>
          <p:nvPr/>
        </p:nvPicPr>
        <p:blipFill rotWithShape="1">
          <a:blip r:embed="rId4"/>
          <a:srcRect l="65665" t="63473"/>
          <a:stretch/>
        </p:blipFill>
        <p:spPr>
          <a:xfrm>
            <a:off x="9502345" y="1680520"/>
            <a:ext cx="2509810" cy="1926234"/>
          </a:xfrm>
          <a:prstGeom prst="rect">
            <a:avLst/>
          </a:prstGeom>
        </p:spPr>
      </p:pic>
    </p:spTree>
    <p:extLst>
      <p:ext uri="{BB962C8B-B14F-4D97-AF65-F5344CB8AC3E}">
        <p14:creationId xmlns:p14="http://schemas.microsoft.com/office/powerpoint/2010/main" val="126745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6780F-0526-EAFA-5C23-6257456A1A2C}"/>
              </a:ext>
            </a:extLst>
          </p:cNvPr>
          <p:cNvSpPr>
            <a:spLocks noGrp="1"/>
          </p:cNvSpPr>
          <p:nvPr>
            <p:ph type="title"/>
          </p:nvPr>
        </p:nvSpPr>
        <p:spPr/>
        <p:txBody>
          <a:bodyPr/>
          <a:lstStyle/>
          <a:p>
            <a:r>
              <a:rPr lang="nl-NL" dirty="0"/>
              <a:t>Schaal herkennen en berekenen</a:t>
            </a:r>
          </a:p>
        </p:txBody>
      </p:sp>
      <p:sp>
        <p:nvSpPr>
          <p:cNvPr id="5" name="Rectangle 3">
            <a:extLst>
              <a:ext uri="{FF2B5EF4-FFF2-40B4-BE49-F238E27FC236}">
                <a16:creationId xmlns:a16="http://schemas.microsoft.com/office/drawing/2014/main" id="{D9B0B3F3-3BAD-7F4C-F94F-1570F189DC15}"/>
              </a:ext>
            </a:extLst>
          </p:cNvPr>
          <p:cNvSpPr>
            <a:spLocks noGrp="1" noChangeArrowheads="1"/>
          </p:cNvSpPr>
          <p:nvPr>
            <p:ph idx="1"/>
          </p:nvPr>
        </p:nvSpPr>
        <p:spPr bwMode="auto">
          <a:xfrm>
            <a:off x="407429" y="1594183"/>
            <a:ext cx="11784571" cy="44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1" i="0" u="none" strike="noStrike" cap="none" normalizeH="0" baseline="0" dirty="0">
                <a:ln>
                  <a:noFill/>
                </a:ln>
                <a:solidFill>
                  <a:schemeClr val="tx1"/>
                </a:solidFill>
                <a:effectLst/>
                <a:latin typeface="Arial" panose="020B0604020202020204" pitchFamily="34" charset="0"/>
              </a:rPr>
              <a:t>Schaal is een verhouding.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Arial" panose="020B0604020202020204" pitchFamily="34" charset="0"/>
              </a:rPr>
              <a:t>Het is de verhouding tussen de afmetingen van het model en de afmetingen</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Arial" panose="020B0604020202020204" pitchFamily="34" charset="0"/>
              </a:rPr>
              <a:t>in werkelijkheid.</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2400" dirty="0">
              <a:latin typeface="Arial" panose="020B0604020202020204" pitchFamily="34" charset="0"/>
            </a:endParaRPr>
          </a:p>
          <a:p>
            <a:pPr marL="0" indent="0" fontAlgn="base">
              <a:buNone/>
            </a:pPr>
            <a:r>
              <a:rPr lang="nl-NL" sz="2400" b="1" dirty="0">
                <a:effectLst/>
              </a:rPr>
              <a:t>Schaallijn</a:t>
            </a:r>
          </a:p>
          <a:p>
            <a:pPr marL="0" indent="0" algn="l" fontAlgn="base">
              <a:buNone/>
            </a:pPr>
            <a:r>
              <a:rPr lang="nl-NL" sz="2400" b="0" i="0" dirty="0">
                <a:solidFill>
                  <a:srgbClr val="253646"/>
                </a:solidFill>
                <a:effectLst/>
              </a:rPr>
              <a:t>Bij kaarten en plattegronden wordt de schaal soms aangegeven met een schaallijn. Een schaallijn is een lijn die op een kaart staat en de schaal aangeeft. Een afstand die op de kaart net zo lang is als het lijntje, is het in het echt net zo lang als de afstand die bij het lijntje genoemd wordt, bijvoorbeeld 2 kilometer.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900" b="0" i="0" u="none" strike="noStrike" cap="none" normalizeH="0" baseline="0" dirty="0">
                <a:ln>
                  <a:noFill/>
                </a:ln>
                <a:solidFill>
                  <a:srgbClr val="333333"/>
                </a:solidFill>
                <a:effectLst/>
                <a:latin typeface="Open Sans webReader"/>
                <a:hlinkClick r:id="rId3" tooltip="Laat de tekst voorlezen met ReadSpeaker"/>
              </a:rPr>
            </a:br>
            <a:endParaRPr kumimoji="0" lang="nl-NL" altLang="nl-NL" sz="1800" b="1" i="0" u="none" strike="noStrike" cap="none" normalizeH="0" baseline="0" dirty="0">
              <a:ln>
                <a:noFill/>
              </a:ln>
              <a:solidFill>
                <a:schemeClr val="tx1"/>
              </a:solidFill>
              <a:effectLst/>
              <a:latin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973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89304-81DA-023D-CAC5-2051AEA1849B}"/>
              </a:ext>
            </a:extLst>
          </p:cNvPr>
          <p:cNvSpPr>
            <a:spLocks noGrp="1"/>
          </p:cNvSpPr>
          <p:nvPr>
            <p:ph type="title"/>
          </p:nvPr>
        </p:nvSpPr>
        <p:spPr>
          <a:xfrm>
            <a:off x="327179" y="365124"/>
            <a:ext cx="6968490" cy="1325563"/>
          </a:xfrm>
        </p:spPr>
        <p:txBody>
          <a:bodyPr/>
          <a:lstStyle/>
          <a:p>
            <a:r>
              <a:rPr lang="nl-NL" dirty="0"/>
              <a:t>Schaal  herkennen/ berekenen</a:t>
            </a:r>
          </a:p>
        </p:txBody>
      </p:sp>
      <p:sp>
        <p:nvSpPr>
          <p:cNvPr id="3" name="Tijdelijke aanduiding voor inhoud 2">
            <a:extLst>
              <a:ext uri="{FF2B5EF4-FFF2-40B4-BE49-F238E27FC236}">
                <a16:creationId xmlns:a16="http://schemas.microsoft.com/office/drawing/2014/main" id="{0C8AB6E0-1687-94C9-9C8F-D801F47B54DB}"/>
              </a:ext>
            </a:extLst>
          </p:cNvPr>
          <p:cNvSpPr>
            <a:spLocks noGrp="1"/>
          </p:cNvSpPr>
          <p:nvPr>
            <p:ph idx="1"/>
          </p:nvPr>
        </p:nvSpPr>
        <p:spPr>
          <a:xfrm>
            <a:off x="2209801" y="1814195"/>
            <a:ext cx="4373880" cy="4351338"/>
          </a:xfrm>
        </p:spPr>
        <p:txBody>
          <a:bodyPr/>
          <a:lstStyle/>
          <a:p>
            <a:pPr marL="0" indent="0">
              <a:buNone/>
            </a:pPr>
            <a:r>
              <a:rPr lang="nl-NL" b="0" i="0" dirty="0">
                <a:solidFill>
                  <a:srgbClr val="253646"/>
                </a:solidFill>
                <a:effectLst/>
                <a:latin typeface="open-sans"/>
              </a:rPr>
              <a:t>Wat betekent </a:t>
            </a:r>
          </a:p>
          <a:p>
            <a:pPr marL="0" indent="0">
              <a:buNone/>
            </a:pPr>
            <a:r>
              <a:rPr lang="nl-NL" b="0" i="0" dirty="0">
                <a:solidFill>
                  <a:srgbClr val="253646"/>
                </a:solidFill>
                <a:effectLst/>
                <a:latin typeface="open-sans"/>
              </a:rPr>
              <a:t>  1 : 500.000</a:t>
            </a:r>
          </a:p>
          <a:p>
            <a:pPr marL="0" indent="0">
              <a:buNone/>
            </a:pPr>
            <a:r>
              <a:rPr lang="nl-NL" dirty="0">
                <a:solidFill>
                  <a:srgbClr val="253646"/>
                </a:solidFill>
                <a:latin typeface="open-sans"/>
              </a:rPr>
              <a:t>1 cm = 500.000 cm</a:t>
            </a:r>
            <a:endParaRPr lang="nl-NL" b="0" i="0" dirty="0">
              <a:solidFill>
                <a:srgbClr val="253646"/>
              </a:solidFill>
              <a:effectLst/>
              <a:latin typeface="open-sans"/>
            </a:endParaRPr>
          </a:p>
          <a:p>
            <a:pPr marL="0" indent="0">
              <a:buNone/>
            </a:pPr>
            <a:endParaRPr lang="nl-NL" dirty="0"/>
          </a:p>
        </p:txBody>
      </p:sp>
      <p:pic>
        <p:nvPicPr>
          <p:cNvPr id="7" name="Afbeelding 6">
            <a:extLst>
              <a:ext uri="{FF2B5EF4-FFF2-40B4-BE49-F238E27FC236}">
                <a16:creationId xmlns:a16="http://schemas.microsoft.com/office/drawing/2014/main" id="{8B192804-4A4F-6E5F-8A90-AAEEAD6522DB}"/>
              </a:ext>
            </a:extLst>
          </p:cNvPr>
          <p:cNvPicPr>
            <a:picLocks noChangeAspect="1"/>
          </p:cNvPicPr>
          <p:nvPr/>
        </p:nvPicPr>
        <p:blipFill>
          <a:blip r:embed="rId3"/>
          <a:stretch>
            <a:fillRect/>
          </a:stretch>
        </p:blipFill>
        <p:spPr>
          <a:xfrm>
            <a:off x="5742632" y="467994"/>
            <a:ext cx="4373880" cy="6213825"/>
          </a:xfrm>
          <a:prstGeom prst="rect">
            <a:avLst/>
          </a:prstGeom>
        </p:spPr>
      </p:pic>
    </p:spTree>
    <p:extLst>
      <p:ext uri="{BB962C8B-B14F-4D97-AF65-F5344CB8AC3E}">
        <p14:creationId xmlns:p14="http://schemas.microsoft.com/office/powerpoint/2010/main" val="295299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E51A3-F684-A79B-776E-1DFBF6564799}"/>
              </a:ext>
            </a:extLst>
          </p:cNvPr>
          <p:cNvSpPr>
            <a:spLocks noGrp="1"/>
          </p:cNvSpPr>
          <p:nvPr>
            <p:ph type="title"/>
          </p:nvPr>
        </p:nvSpPr>
        <p:spPr/>
        <p:txBody>
          <a:bodyPr/>
          <a:lstStyle/>
          <a:p>
            <a:r>
              <a:rPr lang="nl-NL" dirty="0"/>
              <a:t>Voorbeeld schaalberekening</a:t>
            </a:r>
          </a:p>
        </p:txBody>
      </p:sp>
      <p:sp>
        <p:nvSpPr>
          <p:cNvPr id="3" name="Tijdelijke aanduiding voor inhoud 2">
            <a:extLst>
              <a:ext uri="{FF2B5EF4-FFF2-40B4-BE49-F238E27FC236}">
                <a16:creationId xmlns:a16="http://schemas.microsoft.com/office/drawing/2014/main" id="{8D32521D-9C12-B84C-1153-2FB4D3DE2745}"/>
              </a:ext>
            </a:extLst>
          </p:cNvPr>
          <p:cNvSpPr>
            <a:spLocks noGrp="1"/>
          </p:cNvSpPr>
          <p:nvPr>
            <p:ph idx="1"/>
          </p:nvPr>
        </p:nvSpPr>
        <p:spPr>
          <a:xfrm>
            <a:off x="269789" y="2777095"/>
            <a:ext cx="10515600" cy="4351338"/>
          </a:xfrm>
        </p:spPr>
        <p:txBody>
          <a:bodyPr>
            <a:normAutofit/>
          </a:bodyPr>
          <a:lstStyle/>
          <a:p>
            <a:pPr marL="0" indent="0" fontAlgn="base">
              <a:buNone/>
            </a:pPr>
            <a:r>
              <a:rPr lang="nl-NL" b="1" dirty="0">
                <a:effectLst/>
                <a:latin typeface="poppins" panose="00000500000000000000" pitchFamily="2" charset="0"/>
              </a:rPr>
              <a:t>Voorbeeld </a:t>
            </a:r>
          </a:p>
          <a:p>
            <a:pPr marL="0" indent="0" fontAlgn="base">
              <a:buNone/>
            </a:pPr>
            <a:endParaRPr lang="nl-NL" b="1" dirty="0">
              <a:effectLst/>
              <a:latin typeface="poppins" panose="00000500000000000000" pitchFamily="2" charset="0"/>
            </a:endParaRPr>
          </a:p>
          <a:p>
            <a:pPr marL="0" indent="0" fontAlgn="base">
              <a:buNone/>
            </a:pPr>
            <a:r>
              <a:rPr lang="nl-NL" b="1" i="0" dirty="0">
                <a:solidFill>
                  <a:srgbClr val="253646"/>
                </a:solidFill>
                <a:effectLst/>
                <a:latin typeface="inherit"/>
              </a:rPr>
              <a:t>De afmetingen van het model berekenen</a:t>
            </a:r>
            <a:br>
              <a:rPr lang="nl-NL" b="0" i="0" dirty="0">
                <a:solidFill>
                  <a:srgbClr val="253646"/>
                </a:solidFill>
                <a:effectLst/>
                <a:latin typeface="open-sans"/>
              </a:rPr>
            </a:br>
            <a:r>
              <a:rPr lang="nl-NL" b="0" i="0" dirty="0">
                <a:solidFill>
                  <a:srgbClr val="253646"/>
                </a:solidFill>
                <a:effectLst/>
                <a:latin typeface="open-sans"/>
              </a:rPr>
              <a:t>De afstand tussen twee steden is in het echt 100 km. De schaal van de kaart is 1 : 2.500.000.</a:t>
            </a:r>
            <a:br>
              <a:rPr lang="nl-NL" b="0" i="0" dirty="0">
                <a:solidFill>
                  <a:srgbClr val="253646"/>
                </a:solidFill>
                <a:effectLst/>
                <a:latin typeface="open-sans"/>
              </a:rPr>
            </a:br>
            <a:r>
              <a:rPr lang="nl-NL" b="0" i="0" dirty="0">
                <a:solidFill>
                  <a:srgbClr val="253646"/>
                </a:solidFill>
                <a:effectLst/>
                <a:latin typeface="open-sans"/>
              </a:rPr>
              <a:t>Reken de afstand in het echt om naar centimeter.</a:t>
            </a:r>
            <a:br>
              <a:rPr lang="nl-NL" b="0" i="0" dirty="0">
                <a:solidFill>
                  <a:srgbClr val="253646"/>
                </a:solidFill>
                <a:effectLst/>
                <a:latin typeface="open-sans"/>
              </a:rPr>
            </a:br>
            <a:r>
              <a:rPr lang="nl-NL" b="0" i="0" dirty="0">
                <a:solidFill>
                  <a:srgbClr val="253646"/>
                </a:solidFill>
                <a:effectLst/>
                <a:latin typeface="open-sans"/>
              </a:rPr>
              <a:t>100 km = 10.000.000 cm</a:t>
            </a:r>
            <a:br>
              <a:rPr lang="nl-NL" b="0" i="0" dirty="0">
                <a:solidFill>
                  <a:srgbClr val="253646"/>
                </a:solidFill>
                <a:effectLst/>
                <a:latin typeface="open-sans"/>
              </a:rPr>
            </a:br>
            <a:r>
              <a:rPr lang="nl-NL" b="0" i="0" dirty="0">
                <a:solidFill>
                  <a:srgbClr val="253646"/>
                </a:solidFill>
                <a:effectLst/>
                <a:latin typeface="open-sans"/>
              </a:rPr>
              <a:t>10.000.000 : 2.500.000 = 4</a:t>
            </a:r>
            <a:br>
              <a:rPr lang="nl-NL" b="0" i="0" dirty="0">
                <a:solidFill>
                  <a:srgbClr val="253646"/>
                </a:solidFill>
                <a:effectLst/>
                <a:latin typeface="open-sans"/>
              </a:rPr>
            </a:br>
            <a:r>
              <a:rPr lang="nl-NL" b="0" i="0" dirty="0">
                <a:solidFill>
                  <a:srgbClr val="253646"/>
                </a:solidFill>
                <a:effectLst/>
                <a:latin typeface="open-sans"/>
              </a:rPr>
              <a:t>De afstand op de kaart is 4 cm.</a:t>
            </a:r>
          </a:p>
          <a:p>
            <a:endParaRPr lang="nl-NL" dirty="0"/>
          </a:p>
        </p:txBody>
      </p:sp>
      <p:pic>
        <p:nvPicPr>
          <p:cNvPr id="4" name="Afbeelding 3">
            <a:extLst>
              <a:ext uri="{FF2B5EF4-FFF2-40B4-BE49-F238E27FC236}">
                <a16:creationId xmlns:a16="http://schemas.microsoft.com/office/drawing/2014/main" id="{4F904BC8-EA8F-0007-FBBF-E649A34CCDED}"/>
              </a:ext>
            </a:extLst>
          </p:cNvPr>
          <p:cNvPicPr>
            <a:picLocks noChangeAspect="1"/>
          </p:cNvPicPr>
          <p:nvPr/>
        </p:nvPicPr>
        <p:blipFill>
          <a:blip r:embed="rId3"/>
          <a:stretch>
            <a:fillRect/>
          </a:stretch>
        </p:blipFill>
        <p:spPr>
          <a:xfrm>
            <a:off x="8734448" y="0"/>
            <a:ext cx="2963727" cy="4210468"/>
          </a:xfrm>
          <a:prstGeom prst="rect">
            <a:avLst/>
          </a:prstGeom>
        </p:spPr>
      </p:pic>
    </p:spTree>
    <p:extLst>
      <p:ext uri="{BB962C8B-B14F-4D97-AF65-F5344CB8AC3E}">
        <p14:creationId xmlns:p14="http://schemas.microsoft.com/office/powerpoint/2010/main" val="24329780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861</Words>
  <Application>Microsoft Office PowerPoint</Application>
  <PresentationFormat>Breedbeeld</PresentationFormat>
  <Paragraphs>93</Paragraphs>
  <Slides>13</Slides>
  <Notes>10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13</vt:i4>
      </vt:variant>
    </vt:vector>
  </HeadingPairs>
  <TitlesOfParts>
    <vt:vector size="22" baseType="lpstr">
      <vt:lpstr>Arial</vt:lpstr>
      <vt:lpstr>Calibri</vt:lpstr>
      <vt:lpstr>Calibri Light</vt:lpstr>
      <vt:lpstr>Cambria Math</vt:lpstr>
      <vt:lpstr>inherit</vt:lpstr>
      <vt:lpstr>Open Sans webReader</vt:lpstr>
      <vt:lpstr>open-sans</vt:lpstr>
      <vt:lpstr>poppins</vt:lpstr>
      <vt:lpstr>Kantoorthema</vt:lpstr>
      <vt:lpstr>Herhaling </vt:lpstr>
      <vt:lpstr>Omrekenen van procenten en breuken </vt:lpstr>
      <vt:lpstr>Omrekenen van procenten en verhoudingen </vt:lpstr>
      <vt:lpstr>Formule die bij tijd en snelheid horen  </vt:lpstr>
      <vt:lpstr>Omrekenen van de tijd bij snelheid</vt:lpstr>
      <vt:lpstr>PowerPoint-presentatie</vt:lpstr>
      <vt:lpstr>Schaal herkennen en berekenen</vt:lpstr>
      <vt:lpstr>Schaal  herkennen/ berekenen</vt:lpstr>
      <vt:lpstr>Voorbeeld schaalberekening</vt:lpstr>
      <vt:lpstr>Thema omtrek, oppervlakte en inhoud</vt:lpstr>
      <vt:lpstr>Voor omtrek, oppervlakte, inhoud</vt:lpstr>
      <vt:lpstr>Formule omtrek cirkel berekenen</vt:lpstr>
      <vt:lpstr>Formule Oppervlakte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formules</dc:title>
  <dc:creator>Karin Rops</dc:creator>
  <cp:lastModifiedBy>Karin Rops</cp:lastModifiedBy>
  <cp:revision>2</cp:revision>
  <dcterms:created xsi:type="dcterms:W3CDTF">2022-11-03T10:25:11Z</dcterms:created>
  <dcterms:modified xsi:type="dcterms:W3CDTF">2023-02-14T09:26:09Z</dcterms:modified>
</cp:coreProperties>
</file>